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8" r:id="rId2"/>
    <p:sldId id="269" r:id="rId3"/>
    <p:sldId id="265" r:id="rId4"/>
    <p:sldId id="271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58" r:id="rId16"/>
    <p:sldId id="259" r:id="rId17"/>
    <p:sldId id="260" r:id="rId18"/>
    <p:sldId id="261" r:id="rId19"/>
    <p:sldId id="262" r:id="rId20"/>
    <p:sldId id="263" r:id="rId21"/>
    <p:sldId id="264" r:id="rId22"/>
    <p:sldId id="283" r:id="rId23"/>
    <p:sldId id="284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2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725B6-1F2D-4C99-A7EC-5871EBED0A86}" type="datetimeFigureOut">
              <a:rPr lang="en-US" smtClean="0"/>
              <a:t>6/1/2024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95C59-17EE-492A-938E-91548EE9AF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051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725B6-1F2D-4C99-A7EC-5871EBED0A86}" type="datetimeFigureOut">
              <a:rPr lang="en-US" smtClean="0"/>
              <a:t>6/1/2024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95C59-17EE-492A-938E-91548EE9AF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466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725B6-1F2D-4C99-A7EC-5871EBED0A86}" type="datetimeFigureOut">
              <a:rPr lang="en-US" smtClean="0"/>
              <a:t>6/1/2024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95C59-17EE-492A-938E-91548EE9AF92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347310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725B6-1F2D-4C99-A7EC-5871EBED0A86}" type="datetimeFigureOut">
              <a:rPr lang="en-US" smtClean="0"/>
              <a:t>6/1/2024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95C59-17EE-492A-938E-91548EE9AF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5619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725B6-1F2D-4C99-A7EC-5871EBED0A86}" type="datetimeFigureOut">
              <a:rPr lang="en-US" smtClean="0"/>
              <a:t>6/1/2024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95C59-17EE-492A-938E-91548EE9AF92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308171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725B6-1F2D-4C99-A7EC-5871EBED0A86}" type="datetimeFigureOut">
              <a:rPr lang="en-US" smtClean="0"/>
              <a:t>6/1/2024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95C59-17EE-492A-938E-91548EE9AF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1279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725B6-1F2D-4C99-A7EC-5871EBED0A86}" type="datetimeFigureOut">
              <a:rPr lang="en-US" smtClean="0"/>
              <a:t>6/1/2024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95C59-17EE-492A-938E-91548EE9AF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2026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725B6-1F2D-4C99-A7EC-5871EBED0A86}" type="datetimeFigureOut">
              <a:rPr lang="en-US" smtClean="0"/>
              <a:t>6/1/2024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95C59-17EE-492A-938E-91548EE9AF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500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725B6-1F2D-4C99-A7EC-5871EBED0A86}" type="datetimeFigureOut">
              <a:rPr lang="en-US" smtClean="0"/>
              <a:t>6/1/2024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95C59-17EE-492A-938E-91548EE9AF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142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725B6-1F2D-4C99-A7EC-5871EBED0A86}" type="datetimeFigureOut">
              <a:rPr lang="en-US" smtClean="0"/>
              <a:t>6/1/2024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95C59-17EE-492A-938E-91548EE9AF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354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725B6-1F2D-4C99-A7EC-5871EBED0A86}" type="datetimeFigureOut">
              <a:rPr lang="en-US" smtClean="0"/>
              <a:t>6/1/2024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95C59-17EE-492A-938E-91548EE9AF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807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725B6-1F2D-4C99-A7EC-5871EBED0A86}" type="datetimeFigureOut">
              <a:rPr lang="en-US" smtClean="0"/>
              <a:t>6/1/2024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95C59-17EE-492A-938E-91548EE9AF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207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725B6-1F2D-4C99-A7EC-5871EBED0A86}" type="datetimeFigureOut">
              <a:rPr lang="en-US" smtClean="0"/>
              <a:t>6/1/2024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95C59-17EE-492A-938E-91548EE9AF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875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725B6-1F2D-4C99-A7EC-5871EBED0A86}" type="datetimeFigureOut">
              <a:rPr lang="en-US" smtClean="0"/>
              <a:t>6/1/2024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95C59-17EE-492A-938E-91548EE9AF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773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725B6-1F2D-4C99-A7EC-5871EBED0A86}" type="datetimeFigureOut">
              <a:rPr lang="en-US" smtClean="0"/>
              <a:t>6/1/2024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95C59-17EE-492A-938E-91548EE9AF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47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725B6-1F2D-4C99-A7EC-5871EBED0A86}" type="datetimeFigureOut">
              <a:rPr lang="en-US" smtClean="0"/>
              <a:t>6/1/2024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95C59-17EE-492A-938E-91548EE9AF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455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1725B6-1F2D-4C99-A7EC-5871EBED0A86}" type="datetimeFigureOut">
              <a:rPr lang="en-US" smtClean="0"/>
              <a:t>6/1/2024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6A95C59-17EE-492A-938E-91548EE9AF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914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rully.agung@uinsgd.ac.id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1002/9780470754887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79BCB-05E8-C245-03B7-A9E644CBD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109AE64-390F-49F7-88E5-A49ED84995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12" y="0"/>
            <a:ext cx="11774659" cy="6738425"/>
          </a:xfrm>
        </p:spPr>
      </p:pic>
    </p:spTree>
    <p:extLst>
      <p:ext uri="{BB962C8B-B14F-4D97-AF65-F5344CB8AC3E}">
        <p14:creationId xmlns:p14="http://schemas.microsoft.com/office/powerpoint/2010/main" val="4700808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0F83EDA-3F78-0321-672D-C86F7E33A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SLR STAGES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1C55999-EF5F-C49E-E2BB-7DC772FE48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The SLR research stages include:</a:t>
            </a:r>
          </a:p>
          <a:p>
            <a:pPr marL="0" indent="0">
              <a:buNone/>
            </a:pPr>
            <a:r>
              <a:rPr lang="en-US" sz="2800" dirty="0"/>
              <a:t>1. planning research questions, </a:t>
            </a:r>
          </a:p>
          <a:p>
            <a:pPr marL="0" indent="0">
              <a:buNone/>
            </a:pPr>
            <a:r>
              <a:rPr lang="en-US" sz="2800" dirty="0"/>
              <a:t>2. systematically searching for literature reviews, </a:t>
            </a:r>
          </a:p>
          <a:p>
            <a:pPr marL="0" indent="0">
              <a:buNone/>
            </a:pPr>
            <a:r>
              <a:rPr lang="en-US" sz="2800" dirty="0"/>
              <a:t>3. filtering and selecting appropriate research articles, </a:t>
            </a:r>
          </a:p>
          <a:p>
            <a:pPr marL="0" indent="0">
              <a:buNone/>
            </a:pPr>
            <a:r>
              <a:rPr lang="en-US" sz="2800" dirty="0"/>
              <a:t>4. conducting analysis and synthesis of qualitative findings, </a:t>
            </a:r>
          </a:p>
          <a:p>
            <a:pPr marL="0" indent="0">
              <a:buNone/>
            </a:pPr>
            <a:r>
              <a:rPr lang="en-US" sz="2800" dirty="0"/>
              <a:t>5. implementing quality control and preparing the final report </a:t>
            </a:r>
            <a:r>
              <a:rPr lang="en-US" dirty="0"/>
              <a:t>(</a:t>
            </a:r>
            <a:r>
              <a:rPr lang="en-US" dirty="0" err="1"/>
              <a:t>Alhossini</a:t>
            </a:r>
            <a:r>
              <a:rPr lang="en-US" dirty="0"/>
              <a:t>, </a:t>
            </a:r>
            <a:r>
              <a:rPr lang="en-US" dirty="0" err="1"/>
              <a:t>Ntim</a:t>
            </a:r>
            <a:r>
              <a:rPr lang="en-US" dirty="0"/>
              <a:t>, and </a:t>
            </a:r>
            <a:r>
              <a:rPr lang="en-US" dirty="0" err="1"/>
              <a:t>Zalata</a:t>
            </a:r>
            <a:r>
              <a:rPr lang="en-US" dirty="0"/>
              <a:t> (2021) and </a:t>
            </a:r>
            <a:r>
              <a:rPr lang="en-US" dirty="0" err="1"/>
              <a:t>Alatawi</a:t>
            </a:r>
            <a:r>
              <a:rPr lang="en-US" dirty="0"/>
              <a:t>, </a:t>
            </a:r>
            <a:r>
              <a:rPr lang="en-US" dirty="0" err="1"/>
              <a:t>Ntim</a:t>
            </a:r>
            <a:r>
              <a:rPr lang="en-US" dirty="0"/>
              <a:t>, </a:t>
            </a:r>
            <a:r>
              <a:rPr lang="en-US" dirty="0" err="1"/>
              <a:t>Zras</a:t>
            </a:r>
            <a:r>
              <a:rPr lang="en-US" dirty="0"/>
              <a:t>, and </a:t>
            </a:r>
            <a:r>
              <a:rPr lang="en-US" dirty="0" err="1"/>
              <a:t>Elmagrhi</a:t>
            </a:r>
            <a:r>
              <a:rPr lang="en-US" dirty="0"/>
              <a:t> (2023)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29581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27971E-2B05-523E-AACC-E3AAD90A8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STEPS TO CONDUCT SLR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B467C0-A4E4-6D8D-74E0-1A249C88BA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There are four steps;</a:t>
            </a:r>
          </a:p>
          <a:p>
            <a:pPr marL="514350" indent="-514350">
              <a:buAutoNum type="arabicPeriod"/>
            </a:pPr>
            <a:r>
              <a:rPr lang="en-US" sz="2800" dirty="0"/>
              <a:t>identification of the resources, </a:t>
            </a:r>
          </a:p>
          <a:p>
            <a:pPr marL="0" indent="0">
              <a:buNone/>
            </a:pPr>
            <a:r>
              <a:rPr lang="en-US" sz="2800" dirty="0"/>
              <a:t>2. search by the keywords, </a:t>
            </a:r>
          </a:p>
          <a:p>
            <a:pPr marL="0" indent="0">
              <a:buNone/>
            </a:pPr>
            <a:r>
              <a:rPr lang="en-US" sz="2800" dirty="0"/>
              <a:t>3. excluding and including, and analysis the results (Lu, </a:t>
            </a:r>
            <a:r>
              <a:rPr lang="en-US" sz="2800" dirty="0" err="1"/>
              <a:t>Ntim</a:t>
            </a:r>
            <a:r>
              <a:rPr lang="en-US" sz="2800" dirty="0"/>
              <a:t>, Zhang, &amp; Li, 2022).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7512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158BBD-A602-3915-BD8F-1BBC105C7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B437F44-66DD-EDD3-2D79-91D89B4C79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5249" y="365126"/>
            <a:ext cx="10678551" cy="6317028"/>
          </a:xfrm>
        </p:spPr>
      </p:pic>
    </p:spTree>
    <p:extLst>
      <p:ext uri="{BB962C8B-B14F-4D97-AF65-F5344CB8AC3E}">
        <p14:creationId xmlns:p14="http://schemas.microsoft.com/office/powerpoint/2010/main" val="4337540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0BF880-2749-79E9-AEA5-60E17407E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A6A8068-82C6-7103-9DE1-133B704925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2369" y="365125"/>
            <a:ext cx="11324493" cy="6231086"/>
          </a:xfrm>
        </p:spPr>
      </p:pic>
    </p:spTree>
    <p:extLst>
      <p:ext uri="{BB962C8B-B14F-4D97-AF65-F5344CB8AC3E}">
        <p14:creationId xmlns:p14="http://schemas.microsoft.com/office/powerpoint/2010/main" val="13973308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56962-D352-01C9-45B0-8D7ABC184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SLR FOR FURTHER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B286D1-BEFF-731E-46D3-F8D47D01F3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future research agenda on accountability of </a:t>
            </a:r>
            <a:r>
              <a:rPr lang="en-US" dirty="0" err="1"/>
              <a:t>pondok</a:t>
            </a:r>
            <a:r>
              <a:rPr lang="en-US" dirty="0"/>
              <a:t> </a:t>
            </a:r>
            <a:r>
              <a:rPr lang="en-US" dirty="0" err="1"/>
              <a:t>pesantren</a:t>
            </a:r>
            <a:r>
              <a:rPr lang="en-US" dirty="0"/>
              <a:t> is still interesting to study using various approaches and research methods. </a:t>
            </a:r>
          </a:p>
          <a:p>
            <a:r>
              <a:rPr lang="en-US" dirty="0"/>
              <a:t>This specific topic will review the phenomenon of asset management in </a:t>
            </a:r>
            <a:r>
              <a:rPr lang="en-US" dirty="0" err="1"/>
              <a:t>pondok</a:t>
            </a:r>
            <a:r>
              <a:rPr lang="en-US" dirty="0"/>
              <a:t> </a:t>
            </a:r>
            <a:r>
              <a:rPr lang="en-US" dirty="0" err="1"/>
              <a:t>pesantren</a:t>
            </a:r>
            <a:r>
              <a:rPr lang="en-US" dirty="0"/>
              <a:t> starting from planning to utilization and reporting.</a:t>
            </a:r>
          </a:p>
          <a:p>
            <a:r>
              <a:rPr lang="en-US" dirty="0"/>
              <a:t>Another interesting topic is the relationship between variables that influence the accountability of </a:t>
            </a:r>
            <a:r>
              <a:rPr lang="en-US" dirty="0" err="1"/>
              <a:t>pondok</a:t>
            </a:r>
            <a:r>
              <a:rPr lang="en-US" dirty="0"/>
              <a:t> </a:t>
            </a:r>
            <a:r>
              <a:rPr lang="en-US" dirty="0" err="1"/>
              <a:t>pesantren</a:t>
            </a:r>
            <a:r>
              <a:rPr lang="en-US" dirty="0"/>
              <a:t> management quantitatively. </a:t>
            </a:r>
          </a:p>
          <a:p>
            <a:r>
              <a:rPr lang="en-US" dirty="0"/>
              <a:t>Kiai’s central position in the </a:t>
            </a:r>
            <a:r>
              <a:rPr lang="en-US" dirty="0" err="1"/>
              <a:t>pondok</a:t>
            </a:r>
            <a:r>
              <a:rPr lang="en-US" dirty="0"/>
              <a:t> </a:t>
            </a:r>
            <a:r>
              <a:rPr lang="en-US" dirty="0" err="1"/>
              <a:t>pesantren</a:t>
            </a:r>
            <a:r>
              <a:rPr lang="en-US" dirty="0"/>
              <a:t> is undeniable. However, the creation of accountability in </a:t>
            </a:r>
            <a:r>
              <a:rPr lang="en-US" dirty="0" err="1"/>
              <a:t>pondok</a:t>
            </a:r>
            <a:r>
              <a:rPr lang="en-US" dirty="0"/>
              <a:t> </a:t>
            </a:r>
            <a:r>
              <a:rPr lang="en-US" dirty="0" err="1"/>
              <a:t>pesantren</a:t>
            </a:r>
            <a:r>
              <a:rPr lang="en-US" dirty="0"/>
              <a:t> is growing and requires attention from various parties to increase public trust in </a:t>
            </a:r>
            <a:r>
              <a:rPr lang="en-US" dirty="0" err="1"/>
              <a:t>pondok</a:t>
            </a:r>
            <a:r>
              <a:rPr lang="en-US" dirty="0"/>
              <a:t> </a:t>
            </a:r>
            <a:r>
              <a:rPr lang="en-US" dirty="0" err="1"/>
              <a:t>pesantren</a:t>
            </a:r>
            <a:r>
              <a:rPr lang="en-US" dirty="0"/>
              <a:t>.</a:t>
            </a:r>
          </a:p>
          <a:p>
            <a:r>
              <a:rPr lang="en-US" dirty="0"/>
              <a:t> In addition, the application of governance based on Islamic values and local culture will provide interesting and more comprehensive studies, not limited to </a:t>
            </a:r>
            <a:r>
              <a:rPr lang="en-US" dirty="0" err="1"/>
              <a:t>accountabilit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02279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0F0C2-5DB2-1495-9EBF-4AF0E7D032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Finding Relevant Literature</a:t>
            </a:r>
            <a:b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E7A1A2-57DF-FE16-C6F7-74BA89DF5B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Sources of Information relevant to Islamic religious education:</a:t>
            </a:r>
          </a:p>
          <a:p>
            <a:pPr marL="342900" indent="-342900">
              <a:buAutoNum type="arabicPeriod"/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key databases,</a:t>
            </a:r>
          </a:p>
          <a:p>
            <a:pPr marL="342900" indent="-342900">
              <a:buAutoNum type="arabicPeriod"/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National/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sinta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international DOAJ, Scopus,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WoS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Publisher (Elsevier, Sage,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taylor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Francis</a:t>
            </a:r>
          </a:p>
          <a:p>
            <a:pPr marL="342900" indent="-342900">
              <a:buAutoNum type="arabicPeriod"/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journals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000128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114D07-3062-59D8-18F6-C194E49BE1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Strategies to search relevant articles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44A700-A7A0-DAB7-6CF0-F8734C8BFD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 keywords</a:t>
            </a:r>
          </a:p>
          <a:p>
            <a:r>
              <a:rPr lang="en-US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advanced search techniques to find relevant articles</a:t>
            </a:r>
            <a: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23729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540075-3019-D508-C184-F05DB1DC0E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Evaluating Sources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8536B9-7623-2F6E-96FE-934C83F42D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Criteria for Selection: how to assess the credibility, relevance, and quality of sources</a:t>
            </a:r>
          </a:p>
          <a:p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Peer-reviewed Journals vs. Other Sources: the importance of peer-reviewed articles and how they differ from other sources like books, conference papers, and online content.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Impact Factor and H-index: metrics to evaluate the influence of journals and authors</a:t>
            </a:r>
            <a: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5071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174F2-035B-CEAD-0F8B-5A406C250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Reading and Analyzing Articles</a:t>
            </a:r>
            <a:b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892406-1467-BE0F-8881-CF1B05EE27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Reading Techniques: how to efficiently read academic articles, focusing on abstracts, introductions, methods, results, and conclusions</a:t>
            </a:r>
          </a:p>
          <a:p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Critical Analysis: how to critically analyze the arguments, methodologies, and findings of studies.</a:t>
            </a:r>
          </a:p>
          <a:p>
            <a:r>
              <a:rPr lang="en-US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Note-taking and Summarization: effective methods for taking notes and summarizing key points.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484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A8DAF8-2A63-6B6C-86FA-B78F7B4B68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Organizing the Literature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02E705-C19C-ECF6-3ECF-5A23713271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Thematic Organization: grouping literature by themes, methodologies, theoretical frameworks, or historical development</a:t>
            </a:r>
          </a:p>
          <a:p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Creating an Outline: creating a structured outline for the literature review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178976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FDE48-0384-B1D1-F5B3-AB14540B3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800" dirty="0"/>
              <a:t>Systematic Literature Review</a:t>
            </a:r>
            <a:br>
              <a:rPr lang="en-US" sz="3600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615393-4BD3-1EC1-868F-CA3B1B9C96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err="1"/>
              <a:t>Rully</a:t>
            </a:r>
            <a:r>
              <a:rPr lang="en-US" dirty="0"/>
              <a:t> Agung </a:t>
            </a:r>
            <a:r>
              <a:rPr lang="en-US" dirty="0" err="1"/>
              <a:t>Yudhiantara</a:t>
            </a:r>
            <a:r>
              <a:rPr lang="en-US" dirty="0"/>
              <a:t>, </a:t>
            </a:r>
            <a:r>
              <a:rPr lang="en-US" dirty="0" err="1"/>
              <a:t>M.Pd</a:t>
            </a:r>
            <a:r>
              <a:rPr lang="en-US" dirty="0"/>
              <a:t> </a:t>
            </a:r>
          </a:p>
          <a:p>
            <a:pPr marL="0" indent="0" algn="ctr">
              <a:buNone/>
            </a:pPr>
            <a:r>
              <a:rPr lang="en-US" dirty="0"/>
              <a:t>NIP. 197911222015031004</a:t>
            </a:r>
          </a:p>
          <a:p>
            <a:pPr marL="0" indent="0" algn="ctr">
              <a:buNone/>
            </a:pPr>
            <a:r>
              <a:rPr lang="en-US" dirty="0"/>
              <a:t>(Pend Bahasa </a:t>
            </a:r>
            <a:r>
              <a:rPr lang="en-US" dirty="0" err="1"/>
              <a:t>Inggris</a:t>
            </a:r>
            <a:r>
              <a:rPr lang="en-US" dirty="0"/>
              <a:t>, FTK, UIN SGD)</a:t>
            </a:r>
          </a:p>
          <a:p>
            <a:pPr marL="0" indent="0" algn="ctr">
              <a:buNone/>
            </a:pPr>
            <a:r>
              <a:rPr lang="en-US" dirty="0"/>
              <a:t>Editor </a:t>
            </a:r>
            <a:r>
              <a:rPr lang="en-US" dirty="0" err="1"/>
              <a:t>Jurnal</a:t>
            </a:r>
            <a:r>
              <a:rPr lang="en-US" dirty="0"/>
              <a:t> Pendidikan Islam (Scopus Q2)</a:t>
            </a:r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rully.agung@uinsgd.ac.id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249116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DBBF0-4843-36D1-B08C-0CEE58D26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Writing the Literature Review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889983-B78B-1D5A-F3D2-1C8059AE4E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Structure of a Literature Review: the typical structure (introduction, body, conclusion)</a:t>
            </a:r>
          </a:p>
          <a:p>
            <a:r>
              <a:rPr lang="en-US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Synthesis vs. Summary: the importance of synthesizing information rather than merely summarizing it</a:t>
            </a:r>
          </a:p>
          <a:p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Writing Tips: academic writing style, clarity, coherence, and avoiding plagiarism</a:t>
            </a:r>
            <a:endParaRPr lang="en-US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92679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B49AF3-4878-68C3-8BDE-8DAE0E277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Referencing and Citation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1AB827-BF80-D0C9-B9F0-24B517E49A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Citation Styles: common citation styles (APA, Chicago, MLA) and their use in Islamic studies.</a:t>
            </a:r>
          </a:p>
          <a:p>
            <a:r>
              <a:rPr lang="en-US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Reference Management Tools: EndNote, Mendeley, or Zotero for managing citations and creating bibliographies.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315452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62E6F9-96F8-9822-EF0A-82CAE0AA5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D6B5FD-09B2-DC25-064E-36CC9AF564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28550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B47A5-DEA1-35E6-C6D2-ADEE5ABC3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TERIMA KASIH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B7AA18-7444-EAA4-CDD4-97F2A77840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47217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E42C0-3FA7-4DFA-CFEB-3FD0FB21B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A2172F7-EAA5-10FE-8E0F-8C12786CBD2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365126"/>
            <a:ext cx="5181600" cy="6007540"/>
          </a:xfr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0CA1818A-F977-75DE-55E7-DEEE7F6763D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365124"/>
            <a:ext cx="5181600" cy="6007540"/>
          </a:xfrm>
        </p:spPr>
      </p:pic>
    </p:spTree>
    <p:extLst>
      <p:ext uri="{BB962C8B-B14F-4D97-AF65-F5344CB8AC3E}">
        <p14:creationId xmlns:p14="http://schemas.microsoft.com/office/powerpoint/2010/main" val="15654156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8159E-871D-E1E4-5AF5-2FFDCF4D4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F007203-6763-CCB3-4C7F-1A8CC159053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365125"/>
            <a:ext cx="5181600" cy="6127749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0AFE0FA-61FB-A662-A07F-D97EAAE5489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365126"/>
            <a:ext cx="5181600" cy="6127748"/>
          </a:xfrm>
        </p:spPr>
      </p:pic>
    </p:spTree>
    <p:extLst>
      <p:ext uri="{BB962C8B-B14F-4D97-AF65-F5344CB8AC3E}">
        <p14:creationId xmlns:p14="http://schemas.microsoft.com/office/powerpoint/2010/main" val="622190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3D1623C-935E-BBE5-7008-73C7271EB8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A comprehensive systematic literature review in medical and life sciences |  Upwork">
            <a:extLst>
              <a:ext uri="{FF2B5EF4-FFF2-40B4-BE49-F238E27FC236}">
                <a16:creationId xmlns:a16="http://schemas.microsoft.com/office/drawing/2014/main" id="{73C0936C-DC4A-F136-963A-8748DFE51F9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73" y="2159004"/>
            <a:ext cx="6788802" cy="4267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imon Sinek's &quot;What, Why And How&quot; Principle That Every Management Student  Should Know:">
            <a:extLst>
              <a:ext uri="{FF2B5EF4-FFF2-40B4-BE49-F238E27FC236}">
                <a16:creationId xmlns:a16="http://schemas.microsoft.com/office/drawing/2014/main" id="{DD4C9051-63C3-E35A-6AFE-628B7CC43E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170" y="365124"/>
            <a:ext cx="4823460" cy="2722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What is Research? - Purpose of Research">
            <a:extLst>
              <a:ext uri="{FF2B5EF4-FFF2-40B4-BE49-F238E27FC236}">
                <a16:creationId xmlns:a16="http://schemas.microsoft.com/office/drawing/2014/main" id="{C54C4B08-D6B8-91DB-12AB-5BB7198337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380996"/>
            <a:ext cx="6215835" cy="2483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Benefits of Publication of Scientific Papers in Journals">
            <a:extLst>
              <a:ext uri="{FF2B5EF4-FFF2-40B4-BE49-F238E27FC236}">
                <a16:creationId xmlns:a16="http://schemas.microsoft.com/office/drawing/2014/main" id="{5B580B2F-3E8B-4573-C426-13B97B53B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674" y="3087665"/>
            <a:ext cx="4250493" cy="3339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32977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8CD33A-0976-6CAD-7A6F-F60E40796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SLR AND PRISMA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F4A0A9-4D67-64A6-C393-179E068C85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Petticrew</a:t>
            </a:r>
            <a:r>
              <a:rPr lang="en-US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, M., &amp; Roberts, H. (2006). </a:t>
            </a:r>
            <a:r>
              <a:rPr lang="en-US" b="0" i="1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Systematic Reviews in the Social Sciences: A Practical Guide</a:t>
            </a:r>
            <a:r>
              <a:rPr lang="en-US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. Wiley. </a:t>
            </a:r>
            <a:r>
              <a:rPr lang="en-US" b="0" i="0" u="none" strike="noStrike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  <a:hlinkClick r:id="rId2"/>
              </a:rPr>
              <a:t>https://doi.org/10.1002/9780470754887</a:t>
            </a:r>
            <a:endParaRPr lang="en-US" b="0" i="0" u="none" strike="noStrike" dirty="0">
              <a:solidFill>
                <a:srgbClr val="0D0D0D"/>
              </a:solidFill>
              <a:effectLst/>
              <a:highlight>
                <a:srgbClr val="FFFFFF"/>
              </a:highlight>
              <a:latin typeface="ui-sans-serif"/>
            </a:endParaRPr>
          </a:p>
          <a:p>
            <a:r>
              <a:rPr lang="en-US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They have authored key texts on systematic reviews in the social sciences, outlining methodologies and frameworks for conducting systematic reviews beyond healthcare.</a:t>
            </a:r>
          </a:p>
          <a:p>
            <a:r>
              <a:rPr lang="en-US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The PRISMA (Preferred Reporting Items for Systematic Reviews and Meta-Analyses) model provides a structured framework for conducting and reporting systematic reviews. It ensures transparency, reproducibility, and comprehensiveness in systematic literature reviews (SLRs).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4922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001892-9B01-CD8A-150A-4875AE579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Five-step systematic literature review process. | Download Scientific  Diagram">
            <a:extLst>
              <a:ext uri="{FF2B5EF4-FFF2-40B4-BE49-F238E27FC236}">
                <a16:creationId xmlns:a16="http://schemas.microsoft.com/office/drawing/2014/main" id="{A145C6CB-2E3B-3DB7-EE88-9A50A8500C2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07574" y="2160588"/>
            <a:ext cx="3536889" cy="388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ystematic literature review stages using PRISMA approach [39-41] |  Download Scientific Diagram">
            <a:extLst>
              <a:ext uri="{FF2B5EF4-FFF2-40B4-BE49-F238E27FC236}">
                <a16:creationId xmlns:a16="http://schemas.microsoft.com/office/drawing/2014/main" id="{D89AB9A1-ABC3-25B5-C02A-0E4AE11650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166" y="393664"/>
            <a:ext cx="11507372" cy="646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21535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2F1D92-1731-B595-3EA5-3E4374A40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SLR AND PRISMA MODEL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861BD9-257C-258A-08FB-7D1C5076E2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8EA07A0A-005D-B5E8-5BC9-D20D1491919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39788" y="1308295"/>
            <a:ext cx="5157787" cy="5184580"/>
          </a:xfr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109BAC1-F369-A4EC-50FB-67523DA856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C529F129-AEFE-CC27-A077-676295309ED1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172200" y="1308294"/>
            <a:ext cx="5183188" cy="5184579"/>
          </a:xfrm>
        </p:spPr>
      </p:pic>
    </p:spTree>
    <p:extLst>
      <p:ext uri="{BB962C8B-B14F-4D97-AF65-F5344CB8AC3E}">
        <p14:creationId xmlns:p14="http://schemas.microsoft.com/office/powerpoint/2010/main" val="14077215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2CA1E38-2FE4-A716-5D3A-DD8DEAC0B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FORMULATING RESEARCH QUESTIONS SLR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A3CEC3B-BE57-1DFA-3B5A-B4A348D596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14350" indent="-514350">
              <a:buAutoNum type="arabicPeriod"/>
            </a:pPr>
            <a:r>
              <a:rPr lang="en-US" sz="2800" dirty="0"/>
              <a:t>How is the profile of publications on the topic of accountability in </a:t>
            </a:r>
            <a:r>
              <a:rPr lang="en-US" sz="2800" dirty="0" err="1"/>
              <a:t>pondok</a:t>
            </a:r>
            <a:r>
              <a:rPr lang="en-US" sz="2800" dirty="0"/>
              <a:t> </a:t>
            </a:r>
            <a:r>
              <a:rPr lang="en-US" sz="2800" dirty="0" err="1"/>
              <a:t>pesantren</a:t>
            </a:r>
            <a:r>
              <a:rPr lang="en-US" sz="2800" dirty="0"/>
              <a:t>? </a:t>
            </a:r>
          </a:p>
          <a:p>
            <a:pPr marL="514350" indent="-514350">
              <a:buAutoNum type="arabicPeriod"/>
            </a:pPr>
            <a:r>
              <a:rPr lang="en-US" sz="2800" dirty="0"/>
              <a:t>How is the comparison of the methods and results of research that examines the accountability of </a:t>
            </a:r>
            <a:r>
              <a:rPr lang="en-US" sz="2800" dirty="0" err="1"/>
              <a:t>pondok</a:t>
            </a:r>
            <a:r>
              <a:rPr lang="en-US" sz="2800" dirty="0"/>
              <a:t> </a:t>
            </a:r>
            <a:r>
              <a:rPr lang="en-US" sz="2800" dirty="0" err="1"/>
              <a:t>pesantren</a:t>
            </a:r>
            <a:r>
              <a:rPr lang="en-US" sz="2800" dirty="0"/>
              <a:t>? </a:t>
            </a:r>
          </a:p>
          <a:p>
            <a:pPr marL="514350" indent="-514350">
              <a:buAutoNum type="arabicPeriod"/>
            </a:pPr>
            <a:r>
              <a:rPr lang="en-US" sz="2800" dirty="0"/>
              <a:t>What relevant topics are related to the topic of </a:t>
            </a:r>
            <a:r>
              <a:rPr lang="en-US" sz="2800" dirty="0" err="1"/>
              <a:t>pondok</a:t>
            </a:r>
            <a:r>
              <a:rPr lang="en-US" sz="2800" dirty="0"/>
              <a:t> </a:t>
            </a:r>
            <a:r>
              <a:rPr lang="en-US" sz="2800" dirty="0" err="1"/>
              <a:t>pesantren</a:t>
            </a:r>
            <a:r>
              <a:rPr lang="en-US" sz="2800" dirty="0"/>
              <a:t> accountability? </a:t>
            </a:r>
          </a:p>
          <a:p>
            <a:pPr marL="514350" indent="-514350">
              <a:buAutoNum type="arabicPeriod"/>
            </a:pPr>
            <a:r>
              <a:rPr lang="en-US" sz="2800" dirty="0"/>
              <a:t>What is the future research agenda related to the topic of </a:t>
            </a:r>
            <a:r>
              <a:rPr lang="en-US" sz="2800" dirty="0" err="1"/>
              <a:t>pondok</a:t>
            </a:r>
            <a:r>
              <a:rPr lang="en-US" sz="2800" dirty="0"/>
              <a:t> </a:t>
            </a:r>
            <a:r>
              <a:rPr lang="en-US" sz="2800" dirty="0" err="1"/>
              <a:t>pesantren</a:t>
            </a:r>
            <a:r>
              <a:rPr lang="en-US" sz="2800" dirty="0"/>
              <a:t> accountability?</a:t>
            </a:r>
          </a:p>
        </p:txBody>
      </p:sp>
    </p:spTree>
    <p:extLst>
      <p:ext uri="{BB962C8B-B14F-4D97-AF65-F5344CB8AC3E}">
        <p14:creationId xmlns:p14="http://schemas.microsoft.com/office/powerpoint/2010/main" val="654532807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111</TotalTime>
  <Words>752</Words>
  <Application>Microsoft Office PowerPoint</Application>
  <PresentationFormat>Widescreen</PresentationFormat>
  <Paragraphs>68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Trebuchet MS</vt:lpstr>
      <vt:lpstr>ui-sans-serif</vt:lpstr>
      <vt:lpstr>Wingdings 3</vt:lpstr>
      <vt:lpstr>Facet</vt:lpstr>
      <vt:lpstr>PowerPoint Presentation</vt:lpstr>
      <vt:lpstr>Systematic Literature Review </vt:lpstr>
      <vt:lpstr>PowerPoint Presentation</vt:lpstr>
      <vt:lpstr>PowerPoint Presentation</vt:lpstr>
      <vt:lpstr>PowerPoint Presentation</vt:lpstr>
      <vt:lpstr>SLR AND PRISMA MODEL</vt:lpstr>
      <vt:lpstr>PowerPoint Presentation</vt:lpstr>
      <vt:lpstr>EXAMPLE OF SLR AND PRISMA MODEL</vt:lpstr>
      <vt:lpstr>FORMULATING RESEARCH QUESTIONS SLR</vt:lpstr>
      <vt:lpstr>SLR STAGES</vt:lpstr>
      <vt:lpstr>STEPS TO CONDUCT SLR</vt:lpstr>
      <vt:lpstr> </vt:lpstr>
      <vt:lpstr>PowerPoint Presentation</vt:lpstr>
      <vt:lpstr>BENEFITS SLR FOR FURTHER STUDY</vt:lpstr>
      <vt:lpstr>Finding Relevant Literature </vt:lpstr>
      <vt:lpstr>Strategies to search relevant articles</vt:lpstr>
      <vt:lpstr>Evaluating Sources</vt:lpstr>
      <vt:lpstr>Reading and Analyzing Articles </vt:lpstr>
      <vt:lpstr>Organizing the Literature</vt:lpstr>
      <vt:lpstr>Writing the Literature Review</vt:lpstr>
      <vt:lpstr>Referencing and Citation</vt:lpstr>
      <vt:lpstr>PRACTICE</vt:lpstr>
      <vt:lpstr>TERIMA KASIH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 DOKTOR PENDIDIKAN ISLAM</dc:title>
  <dc:creator>HP</dc:creator>
  <cp:lastModifiedBy>HP</cp:lastModifiedBy>
  <cp:revision>27</cp:revision>
  <dcterms:created xsi:type="dcterms:W3CDTF">2024-05-30T08:19:40Z</dcterms:created>
  <dcterms:modified xsi:type="dcterms:W3CDTF">2024-06-01T02:31:48Z</dcterms:modified>
</cp:coreProperties>
</file>