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17"/>
  </p:notesMasterIdLst>
  <p:handoutMasterIdLst>
    <p:handoutMasterId r:id="rId18"/>
  </p:handoutMasterIdLst>
  <p:sldIdLst>
    <p:sldId id="436" r:id="rId5"/>
    <p:sldId id="269" r:id="rId6"/>
    <p:sldId id="438" r:id="rId7"/>
    <p:sldId id="448" r:id="rId8"/>
    <p:sldId id="449" r:id="rId9"/>
    <p:sldId id="270" r:id="rId10"/>
    <p:sldId id="451" r:id="rId11"/>
    <p:sldId id="450" r:id="rId12"/>
    <p:sldId id="452" r:id="rId13"/>
    <p:sldId id="453" r:id="rId14"/>
    <p:sldId id="454" r:id="rId15"/>
    <p:sldId id="43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187"/>
    <a:srgbClr val="0C4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394" autoAdjust="0"/>
  </p:normalViewPr>
  <p:slideViewPr>
    <p:cSldViewPr snapToGrid="0">
      <p:cViewPr varScale="1">
        <p:scale>
          <a:sx n="111" d="100"/>
          <a:sy n="111" d="100"/>
        </p:scale>
        <p:origin x="534" y="114"/>
      </p:cViewPr>
      <p:guideLst/>
    </p:cSldViewPr>
  </p:slideViewPr>
  <p:outlineViewPr>
    <p:cViewPr>
      <p:scale>
        <a:sx n="33" d="100"/>
        <a:sy n="33" d="100"/>
      </p:scale>
      <p:origin x="0" y="-171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17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A369-CA0E-4FC6-90EE-5FA969A08EF8}" type="datetimeFigureOut">
              <a:rPr lang="en-US" smtClean="0"/>
              <a:t>16-Jun-24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10F9-8331-407C-A034-F95DCB303E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16-Jun-24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47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59DB554A-E5BA-469E-A129-DB2EF2778F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B0171C74-9A30-44C4-9855-AB9B368D1E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43854D8F-33B3-47D1-B0D6-EC6AF29E81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929A7-695C-4D02-86C9-BB4013455E1A}" type="slidenum">
              <a:rPr lang="en-US" altLang="id-ID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id-ID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57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08B0AED-21A8-4FEE-9E83-7874D5B27E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16C7BE3-1B2D-4BF6-8F2D-7A385431C9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A1FDEB8-44AF-48FF-B46A-A9D6F6E727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178B03-4482-44F4-9D0A-0509B41EE6FA}" type="slidenum">
              <a:rPr lang="en-US" altLang="id-ID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en-US" altLang="id-ID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6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6382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561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101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5040DA2-B75D-1B49-51F9-967501F7F6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4876" y="887638"/>
            <a:ext cx="10202248" cy="5094496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93BDAB-CB06-403B-00FD-9D1C2812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FB1FDB-9C8A-890A-5051-8D49E105F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21">
            <a:extLst>
              <a:ext uri="{FF2B5EF4-FFF2-40B4-BE49-F238E27FC236}">
                <a16:creationId xmlns:a16="http://schemas.microsoft.com/office/drawing/2014/main" id="{46056E81-9CB5-42E9-6689-B711F575C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8981493" y="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3D075254-6FC4-6738-BBBE-1BACB99E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0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9">
            <a:extLst>
              <a:ext uri="{FF2B5EF4-FFF2-40B4-BE49-F238E27FC236}">
                <a16:creationId xmlns:a16="http://schemas.microsoft.com/office/drawing/2014/main" id="{A18D9F31-445F-F144-A393-66C1BDE80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4570022" y="3390898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24F2F994-08EA-D901-82B7-02E175B2F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63EE949-1BE5-CFA7-69CC-5235FFE07F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8" y="1415562"/>
            <a:ext cx="5750171" cy="400929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Picture Placeholder 18">
            <a:extLst>
              <a:ext uri="{FF2B5EF4-FFF2-40B4-BE49-F238E27FC236}">
                <a16:creationId xmlns:a16="http://schemas.microsoft.com/office/drawing/2014/main" id="{A2B2C17F-12DD-A683-5602-F16A1C9647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77908" y="1"/>
            <a:ext cx="4314092" cy="6858000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1463040" tIns="822960" rIns="1463040" anchor="t" anchorCtr="0">
            <a:noAutofit/>
          </a:bodyPr>
          <a:lstStyle>
            <a:lvl1pPr marL="0" indent="0" algn="ctr">
              <a:buNone/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46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181407F-D7F6-56CB-135C-01868BC191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7" y="1088211"/>
            <a:ext cx="4602483" cy="4896019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517585-E867-BB06-B195-272DA0FD4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8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2D9EBD-88FB-A2C3-7EC2-46DD7B532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 22">
            <a:extLst>
              <a:ext uri="{FF2B5EF4-FFF2-40B4-BE49-F238E27FC236}">
                <a16:creationId xmlns:a16="http://schemas.microsoft.com/office/drawing/2014/main" id="{CB417425-9078-B6E8-97F7-BAA1536BA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7F56B38-71B8-A745-8D9C-BBEA278F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9905999" y="4572027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5E5C644-63C0-D8A4-7EF1-1681AFB1F4D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24599" y="1088210"/>
            <a:ext cx="4373564" cy="489489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spcBef>
                <a:spcPts val="0"/>
              </a:spcBef>
              <a:spcAft>
                <a:spcPts val="600"/>
              </a:spcAft>
              <a:buNone/>
              <a:defRPr sz="1600" b="1">
                <a:solidFill>
                  <a:schemeClr val="bg2"/>
                </a:solidFill>
              </a:defRPr>
            </a:lvl2pPr>
            <a:lvl3pPr marL="914400" indent="0">
              <a:spcBef>
                <a:spcPts val="0"/>
              </a:spcBef>
              <a:spcAft>
                <a:spcPts val="600"/>
              </a:spcAft>
              <a:buNone/>
              <a:defRPr sz="1400" b="1">
                <a:solidFill>
                  <a:schemeClr val="bg2"/>
                </a:solidFill>
              </a:defRPr>
            </a:lvl3pPr>
            <a:lvl4pPr marL="1371600" indent="0">
              <a:spcBef>
                <a:spcPts val="0"/>
              </a:spcBef>
              <a:spcAft>
                <a:spcPts val="600"/>
              </a:spcAft>
              <a:buNone/>
              <a:defRPr sz="1200" b="1">
                <a:solidFill>
                  <a:schemeClr val="bg2"/>
                </a:solidFill>
              </a:defRPr>
            </a:lvl4pPr>
            <a:lvl5pPr marL="1828800" indent="0">
              <a:spcBef>
                <a:spcPts val="0"/>
              </a:spcBef>
              <a:spcAft>
                <a:spcPts val="600"/>
              </a:spcAft>
              <a:buNone/>
              <a:defRPr sz="12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2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394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8702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05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097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771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274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92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526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3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6" r:id="rId13"/>
    <p:sldLayoutId id="2147483736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33" y="961404"/>
            <a:ext cx="10179207" cy="3546339"/>
          </a:xfrm>
        </p:spPr>
        <p:txBody>
          <a:bodyPr/>
          <a:lstStyle/>
          <a:p>
            <a:r>
              <a:rPr lang="en-US" dirty="0" err="1"/>
              <a:t>Ius</a:t>
            </a:r>
            <a:r>
              <a:rPr lang="en-US" dirty="0"/>
              <a:t> </a:t>
            </a:r>
            <a:r>
              <a:rPr lang="en-US" dirty="0" err="1"/>
              <a:t>Constituendum</a:t>
            </a:r>
            <a:r>
              <a:rPr lang="en-US" dirty="0"/>
              <a:t> dan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Hukum Indonesia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F0DB90-3CF5-31AB-C702-9A5A552CEC50}"/>
              </a:ext>
            </a:extLst>
          </p:cNvPr>
          <p:cNvSpPr txBox="1"/>
          <p:nvPr/>
        </p:nvSpPr>
        <p:spPr>
          <a:xfrm>
            <a:off x="3338422" y="4123426"/>
            <a:ext cx="53138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C000"/>
                </a:solidFill>
              </a:rPr>
              <a:t>Indra Perwira</a:t>
            </a:r>
          </a:p>
          <a:p>
            <a:pPr algn="ctr"/>
            <a:r>
              <a:rPr lang="en-US" sz="2400" dirty="0">
                <a:solidFill>
                  <a:srgbClr val="FFC000"/>
                </a:solidFill>
              </a:rPr>
              <a:t>Pusat </a:t>
            </a:r>
            <a:r>
              <a:rPr lang="en-US" sz="2400" dirty="0" err="1">
                <a:solidFill>
                  <a:srgbClr val="FFC000"/>
                </a:solidFill>
              </a:rPr>
              <a:t>Studi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Kebijakan</a:t>
            </a:r>
            <a:r>
              <a:rPr lang="en-US" sz="2400" dirty="0">
                <a:solidFill>
                  <a:srgbClr val="FFC000"/>
                </a:solidFill>
              </a:rPr>
              <a:t> Negara (PSKN)</a:t>
            </a:r>
          </a:p>
          <a:p>
            <a:pPr algn="ctr"/>
            <a:r>
              <a:rPr lang="en-US" sz="2800" dirty="0">
                <a:solidFill>
                  <a:srgbClr val="FFC000"/>
                </a:solidFill>
              </a:rPr>
              <a:t>Universitas </a:t>
            </a:r>
            <a:r>
              <a:rPr lang="en-US" sz="2800" dirty="0" err="1">
                <a:solidFill>
                  <a:srgbClr val="FFC000"/>
                </a:solidFill>
              </a:rPr>
              <a:t>Padjadjaran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endParaRPr lang="en-ID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4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760A1-9C2B-FEAF-BED4-71974B864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Hukum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76326-008A-84BC-A833-1BD7C454F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408" y="1919673"/>
            <a:ext cx="8335707" cy="4123318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Pasca</a:t>
            </a:r>
            <a:r>
              <a:rPr lang="en-US" sz="2800" b="1" dirty="0"/>
              <a:t> Reformasi </a:t>
            </a:r>
          </a:p>
          <a:p>
            <a:pPr lvl="1"/>
            <a:r>
              <a:rPr lang="en-ID" sz="2400" dirty="0"/>
              <a:t>Program </a:t>
            </a:r>
            <a:r>
              <a:rPr lang="en-ID" sz="2400" dirty="0" err="1"/>
              <a:t>Legislasi</a:t>
            </a:r>
            <a:r>
              <a:rPr lang="en-ID" sz="2400" dirty="0"/>
              <a:t> Nasional (</a:t>
            </a:r>
            <a:r>
              <a:rPr lang="en-ID" sz="2400" dirty="0" err="1"/>
              <a:t>Prolegnas</a:t>
            </a:r>
            <a:r>
              <a:rPr lang="en-ID" sz="2400" dirty="0"/>
              <a:t>) </a:t>
            </a:r>
          </a:p>
          <a:p>
            <a:pPr lvl="1"/>
            <a:r>
              <a:rPr lang="en-ID" sz="2400" dirty="0" err="1"/>
              <a:t>Cenderung</a:t>
            </a:r>
            <a:r>
              <a:rPr lang="en-ID" sz="2400" dirty="0"/>
              <a:t> </a:t>
            </a:r>
            <a:r>
              <a:rPr lang="en-ID" sz="2400" dirty="0" err="1"/>
              <a:t>membentuk</a:t>
            </a:r>
            <a:r>
              <a:rPr lang="en-ID" sz="2400" dirty="0"/>
              <a:t> Lembaga </a:t>
            </a:r>
            <a:r>
              <a:rPr lang="en-ID" sz="2400" dirty="0" err="1"/>
              <a:t>baru</a:t>
            </a:r>
            <a:endParaRPr lang="en-ID" sz="2400" dirty="0"/>
          </a:p>
          <a:p>
            <a:pPr lvl="1"/>
            <a:r>
              <a:rPr lang="en-ID" sz="2400" dirty="0" err="1"/>
              <a:t>Mengedepankan</a:t>
            </a:r>
            <a:r>
              <a:rPr lang="en-ID" sz="2400" dirty="0"/>
              <a:t> </a:t>
            </a:r>
            <a:r>
              <a:rPr lang="en-ID" sz="2400" dirty="0" err="1"/>
              <a:t>Sanksi</a:t>
            </a:r>
            <a:r>
              <a:rPr lang="en-ID" sz="2400" dirty="0"/>
              <a:t> </a:t>
            </a:r>
            <a:r>
              <a:rPr lang="en-ID" sz="2400" dirty="0" err="1"/>
              <a:t>Pidana</a:t>
            </a:r>
            <a:r>
              <a:rPr lang="en-ID" sz="2400" dirty="0"/>
              <a:t> </a:t>
            </a:r>
          </a:p>
          <a:p>
            <a:pPr lvl="1"/>
            <a:r>
              <a:rPr lang="en-ID" sz="2400" dirty="0" err="1"/>
              <a:t>Reaktif</a:t>
            </a:r>
            <a:endParaRPr lang="en-ID" sz="2400" dirty="0"/>
          </a:p>
          <a:p>
            <a:pPr lvl="1"/>
            <a:r>
              <a:rPr lang="en-ID" sz="2400" dirty="0" err="1"/>
              <a:t>Sektoral</a:t>
            </a:r>
            <a:r>
              <a:rPr lang="en-ID" sz="24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CCA96-4A79-E1B1-4F93-9B5FC8BC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68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374B2-C8AD-6E35-0E3E-BA191F5E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Hukum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27449-9D16-45D3-DE1A-3026DF3F5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Masa </a:t>
            </a:r>
            <a:r>
              <a:rPr lang="en-US" b="1" dirty="0" err="1"/>
              <a:t>Pemerintahan</a:t>
            </a:r>
            <a:r>
              <a:rPr lang="en-US" b="1" dirty="0"/>
              <a:t> JOKOWI</a:t>
            </a:r>
          </a:p>
          <a:p>
            <a:pPr lvl="1"/>
            <a:r>
              <a:rPr lang="en-US" dirty="0"/>
              <a:t>Omnibus Law </a:t>
            </a:r>
          </a:p>
          <a:p>
            <a:pPr lvl="1"/>
            <a:r>
              <a:rPr lang="en-US" dirty="0" err="1"/>
              <a:t>Anomali</a:t>
            </a:r>
            <a:r>
              <a:rPr lang="en-US" dirty="0"/>
              <a:t> Hukum </a:t>
            </a:r>
            <a:r>
              <a:rPr lang="en-US" dirty="0" err="1"/>
              <a:t>Pemda</a:t>
            </a:r>
            <a:r>
              <a:rPr lang="en-US" dirty="0"/>
              <a:t>  (IKN)</a:t>
            </a:r>
          </a:p>
          <a:p>
            <a:pPr lvl="1"/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nasionalitas</a:t>
            </a:r>
            <a:r>
              <a:rPr lang="en-US" dirty="0"/>
              <a:t>   </a:t>
            </a:r>
          </a:p>
          <a:p>
            <a:pPr lvl="1"/>
            <a:r>
              <a:rPr lang="en-US" dirty="0"/>
              <a:t>Satu badan </a:t>
            </a:r>
            <a:r>
              <a:rPr lang="en-US" dirty="0" err="1"/>
              <a:t>pembentuk</a:t>
            </a:r>
            <a:r>
              <a:rPr lang="en-US" dirty="0"/>
              <a:t> </a:t>
            </a:r>
            <a:r>
              <a:rPr lang="en-US" dirty="0" err="1"/>
              <a:t>Peraturan-perundang-undangan</a:t>
            </a:r>
            <a:r>
              <a:rPr lang="en-US" dirty="0"/>
              <a:t> (Belum </a:t>
            </a:r>
            <a:r>
              <a:rPr lang="en-US" dirty="0" err="1"/>
              <a:t>selesai</a:t>
            </a:r>
            <a:r>
              <a:rPr lang="en-US" dirty="0"/>
              <a:t>) 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BABB1-7E2A-EE48-7966-9756AA04F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26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C71D8FC-E122-CABE-6FCE-615B2C341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81F7719-973C-41CB-9EA9-DC7CEC76A07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Indra Perwira</a:t>
            </a:r>
          </a:p>
          <a:p>
            <a:r>
              <a:rPr lang="en-US" dirty="0"/>
              <a:t>08112285840 </a:t>
            </a:r>
          </a:p>
          <a:p>
            <a:r>
              <a:rPr lang="en-US" dirty="0"/>
              <a:t>indra@unpad.ac.id</a:t>
            </a:r>
          </a:p>
        </p:txBody>
      </p:sp>
    </p:spTree>
    <p:extLst>
      <p:ext uri="{BB962C8B-B14F-4D97-AF65-F5344CB8AC3E}">
        <p14:creationId xmlns:p14="http://schemas.microsoft.com/office/powerpoint/2010/main" val="228080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7543865-C679-4492-8418-576C9A590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143000"/>
          </a:xfrm>
        </p:spPr>
        <p:txBody>
          <a:bodyPr>
            <a:normAutofit/>
          </a:bodyPr>
          <a:lstStyle/>
          <a:p>
            <a:pPr marL="484632">
              <a:defRPr/>
            </a:pPr>
            <a:r>
              <a:rPr lang="en-US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Apakah</a:t>
            </a:r>
            <a:r>
              <a:rPr lang="en-US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Hukum</a:t>
            </a:r>
            <a:r>
              <a:rPr lang="en-US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itu</a:t>
            </a:r>
            <a:r>
              <a:rPr lang="en-US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?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9ACD514-DDFE-4178-B890-6B1F28F57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419600"/>
          </a:xfrm>
        </p:spPr>
        <p:txBody>
          <a:bodyPr/>
          <a:lstStyle/>
          <a:p>
            <a:pPr eaLnBrk="1" hangingPunct="1"/>
            <a:r>
              <a:rPr lang="en-US" altLang="id-ID" dirty="0"/>
              <a:t>(</a:t>
            </a:r>
            <a:r>
              <a:rPr lang="en-US" altLang="id-ID" dirty="0" err="1"/>
              <a:t>Sistem</a:t>
            </a:r>
            <a:r>
              <a:rPr lang="en-US" altLang="id-ID" dirty="0"/>
              <a:t> Nilai)</a:t>
            </a:r>
          </a:p>
        </p:txBody>
      </p:sp>
      <p:sp>
        <p:nvSpPr>
          <p:cNvPr id="9220" name="Oval 4">
            <a:extLst>
              <a:ext uri="{FF2B5EF4-FFF2-40B4-BE49-F238E27FC236}">
                <a16:creationId xmlns:a16="http://schemas.microsoft.com/office/drawing/2014/main" id="{567C44E7-40EF-41F3-99DD-DF2518EEC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657600"/>
            <a:ext cx="23622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9221" name="Oval 5">
            <a:extLst>
              <a:ext uri="{FF2B5EF4-FFF2-40B4-BE49-F238E27FC236}">
                <a16:creationId xmlns:a16="http://schemas.microsoft.com/office/drawing/2014/main" id="{1B3640EA-1824-49DD-844A-7376CE62D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514600"/>
            <a:ext cx="2438400" cy="2514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9222" name="Oval 6">
            <a:extLst>
              <a:ext uri="{FF2B5EF4-FFF2-40B4-BE49-F238E27FC236}">
                <a16:creationId xmlns:a16="http://schemas.microsoft.com/office/drawing/2014/main" id="{A31285A9-5549-4A5F-A332-3646C6519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581400"/>
            <a:ext cx="2514600" cy="2438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E5C88759-5134-426F-866A-44A9E884C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1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id-ID" b="1"/>
              <a:t>X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37E906B0-16AE-4B8A-8AA1-24FB56A76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143501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id-ID" b="1"/>
              <a:t>Y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2EDB1FA1-229B-401A-806B-AB633D173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26" y="5072063"/>
            <a:ext cx="390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id-ID" b="1"/>
              <a:t>Z</a:t>
            </a:r>
            <a:endParaRPr lang="en-US" altLang="id-ID"/>
          </a:p>
        </p:txBody>
      </p:sp>
      <p:sp>
        <p:nvSpPr>
          <p:cNvPr id="9226" name="AutoShape 10">
            <a:extLst>
              <a:ext uri="{FF2B5EF4-FFF2-40B4-BE49-F238E27FC236}">
                <a16:creationId xmlns:a16="http://schemas.microsoft.com/office/drawing/2014/main" id="{05A5DCB9-53A3-449A-B095-3E50F5EAD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438400"/>
            <a:ext cx="2514600" cy="457200"/>
          </a:xfrm>
          <a:prstGeom prst="wedgeRectCallout">
            <a:avLst>
              <a:gd name="adj1" fmla="val -83144"/>
              <a:gd name="adj2" fmla="val 15694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b="1">
                <a:solidFill>
                  <a:srgbClr val="000000"/>
                </a:solidFill>
              </a:rPr>
              <a:t>Pahala/dosa</a:t>
            </a:r>
          </a:p>
        </p:txBody>
      </p:sp>
      <p:sp>
        <p:nvSpPr>
          <p:cNvPr id="9227" name="AutoShape 11">
            <a:extLst>
              <a:ext uri="{FF2B5EF4-FFF2-40B4-BE49-F238E27FC236}">
                <a16:creationId xmlns:a16="http://schemas.microsoft.com/office/drawing/2014/main" id="{120F701C-A419-4E35-9FF5-9071315B5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438400"/>
            <a:ext cx="2057400" cy="533400"/>
          </a:xfrm>
          <a:prstGeom prst="wedgeRectCallout">
            <a:avLst>
              <a:gd name="adj1" fmla="val 81634"/>
              <a:gd name="adj2" fmla="val 328273"/>
            </a:avLst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b="1">
                <a:solidFill>
                  <a:srgbClr val="FFFF00"/>
                </a:solidFill>
              </a:rPr>
              <a:t>Baik/buruk</a:t>
            </a:r>
          </a:p>
        </p:txBody>
      </p:sp>
      <p:sp>
        <p:nvSpPr>
          <p:cNvPr id="9228" name="AutoShape 12">
            <a:extLst>
              <a:ext uri="{FF2B5EF4-FFF2-40B4-BE49-F238E27FC236}">
                <a16:creationId xmlns:a16="http://schemas.microsoft.com/office/drawing/2014/main" id="{2381D3D0-1BE6-4C59-8427-50F0FA8D3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438" y="5715000"/>
            <a:ext cx="2000250" cy="642938"/>
          </a:xfrm>
          <a:prstGeom prst="wedgeRectCallout">
            <a:avLst>
              <a:gd name="adj1" fmla="val -106944"/>
              <a:gd name="adj2" fmla="val -222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b="1">
                <a:solidFill>
                  <a:schemeClr val="bg1"/>
                </a:solidFill>
              </a:rPr>
              <a:t>Patut/tercela</a:t>
            </a:r>
          </a:p>
        </p:txBody>
      </p:sp>
      <p:sp>
        <p:nvSpPr>
          <p:cNvPr id="9229" name="AutoShape 13">
            <a:extLst>
              <a:ext uri="{FF2B5EF4-FFF2-40B4-BE49-F238E27FC236}">
                <a16:creationId xmlns:a16="http://schemas.microsoft.com/office/drawing/2014/main" id="{6E3FC43B-8119-489A-A490-D3C8D49C8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063" y="4876801"/>
            <a:ext cx="1928812" cy="766763"/>
          </a:xfrm>
          <a:prstGeom prst="wedgeRectCallout">
            <a:avLst>
              <a:gd name="adj1" fmla="val 161898"/>
              <a:gd name="adj2" fmla="val -65903"/>
            </a:avLst>
          </a:prstGeom>
          <a:solidFill>
            <a:srgbClr val="FAF8A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b="1">
                <a:solidFill>
                  <a:srgbClr val="000000"/>
                </a:solidFill>
              </a:rPr>
              <a:t>Salah/benar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EC4E1C5-2FD9-1231-01F8-430C14FDA505}"/>
              </a:ext>
            </a:extLst>
          </p:cNvPr>
          <p:cNvSpPr/>
          <p:nvPr/>
        </p:nvSpPr>
        <p:spPr>
          <a:xfrm>
            <a:off x="5888637" y="4325427"/>
            <a:ext cx="483079" cy="494582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</p:cSld>
  <p:clrMapOvr>
    <a:masterClrMapping/>
  </p:clrMapOvr>
  <p:transition spd="med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4" descr="Green lights in the sky">
            <a:extLst>
              <a:ext uri="{FF2B5EF4-FFF2-40B4-BE49-F238E27FC236}">
                <a16:creationId xmlns:a16="http://schemas.microsoft.com/office/drawing/2014/main" id="{2EBC5878-1007-0F8E-3940-DE9D1D088BC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28995" r="28995"/>
          <a:stretch/>
        </p:blipFill>
        <p:spPr/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ECD88-7563-0E2D-38D6-262477CFE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ACCABB-35B8-0742-911D-736A1384A00E}"/>
              </a:ext>
            </a:extLst>
          </p:cNvPr>
          <p:cNvSpPr txBox="1"/>
          <p:nvPr/>
        </p:nvSpPr>
        <p:spPr>
          <a:xfrm>
            <a:off x="595223" y="1611840"/>
            <a:ext cx="6901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C000"/>
                </a:solidFill>
              </a:rPr>
              <a:t>Perintah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err="1">
                <a:solidFill>
                  <a:srgbClr val="FFC000"/>
                </a:solidFill>
              </a:rPr>
              <a:t>Penguasa</a:t>
            </a:r>
            <a:r>
              <a:rPr lang="en-US" sz="2800" dirty="0">
                <a:solidFill>
                  <a:srgbClr val="FFC000"/>
                </a:solidFill>
              </a:rPr>
              <a:t> (Jhon Austin) </a:t>
            </a:r>
          </a:p>
          <a:p>
            <a:pPr algn="ctr"/>
            <a:r>
              <a:rPr lang="en-US" sz="2800" dirty="0" err="1">
                <a:solidFill>
                  <a:srgbClr val="FFC000"/>
                </a:solidFill>
              </a:rPr>
              <a:t>Kehendak</a:t>
            </a:r>
            <a:r>
              <a:rPr lang="en-US" sz="2800" dirty="0">
                <a:solidFill>
                  <a:srgbClr val="FFC000"/>
                </a:solidFill>
              </a:rPr>
              <a:t> Negara (Hans </a:t>
            </a:r>
            <a:r>
              <a:rPr lang="en-US" sz="2800" dirty="0" err="1">
                <a:solidFill>
                  <a:srgbClr val="FFC000"/>
                </a:solidFill>
              </a:rPr>
              <a:t>Kelsen</a:t>
            </a:r>
            <a:r>
              <a:rPr lang="en-US" sz="2800" dirty="0">
                <a:solidFill>
                  <a:srgbClr val="FFC000"/>
                </a:solidFill>
              </a:rPr>
              <a:t>)</a:t>
            </a:r>
            <a:endParaRPr lang="en-ID" sz="2800" dirty="0">
              <a:solidFill>
                <a:srgbClr val="FFC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34D0A1-B310-1C6E-91DF-B9031C1D6517}"/>
              </a:ext>
            </a:extLst>
          </p:cNvPr>
          <p:cNvSpPr txBox="1"/>
          <p:nvPr/>
        </p:nvSpPr>
        <p:spPr>
          <a:xfrm>
            <a:off x="733246" y="3036498"/>
            <a:ext cx="66250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Hukum </a:t>
            </a:r>
            <a:r>
              <a:rPr lang="en-US" sz="2800" dirty="0" err="1">
                <a:solidFill>
                  <a:schemeClr val="bg1"/>
                </a:solidFill>
              </a:rPr>
              <a:t>tanpa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kekuasaan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adalah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angan-angan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kekuasaan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tanpa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hukum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adalah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kesewenang-wenangan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dirty="0" err="1">
                <a:solidFill>
                  <a:schemeClr val="bg1"/>
                </a:solidFill>
              </a:rPr>
              <a:t>Mochtar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Kusumaatmadja</a:t>
            </a:r>
            <a:r>
              <a:rPr lang="en-US" sz="2800" dirty="0">
                <a:solidFill>
                  <a:schemeClr val="bg1"/>
                </a:solidFill>
              </a:rPr>
              <a:t>) </a:t>
            </a:r>
            <a:endParaRPr lang="en-ID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17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0A07-3307-915F-705E-70286CEE4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Definition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32271-60E7-EB41-EE82-203A7AA78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919673"/>
            <a:ext cx="9998015" cy="3018656"/>
          </a:xfrm>
        </p:spPr>
        <p:txBody>
          <a:bodyPr/>
          <a:lstStyle/>
          <a:p>
            <a:pPr algn="ctr"/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kebijakan</a:t>
            </a:r>
            <a:r>
              <a:rPr lang="en-US" sz="3600" dirty="0"/>
              <a:t> </a:t>
            </a:r>
            <a:r>
              <a:rPr lang="en-US" sz="3600" dirty="0" err="1"/>
              <a:t>penguasa</a:t>
            </a:r>
            <a:r>
              <a:rPr lang="en-US" sz="3600" dirty="0"/>
              <a:t> negara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bentuk</a:t>
            </a:r>
            <a:r>
              <a:rPr lang="en-US" sz="3600" dirty="0"/>
              <a:t>, </a:t>
            </a:r>
            <a:r>
              <a:rPr lang="en-US" sz="3600" dirty="0" err="1"/>
              <a:t>isi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yang </a:t>
            </a:r>
            <a:r>
              <a:rPr lang="en-US" sz="3600" dirty="0" err="1"/>
              <a:t>berlaku</a:t>
            </a:r>
            <a:r>
              <a:rPr lang="en-US" sz="3600" dirty="0"/>
              <a:t> (</a:t>
            </a:r>
            <a:r>
              <a:rPr lang="en-US" sz="3600" dirty="0" err="1"/>
              <a:t>Ius</a:t>
            </a:r>
            <a:r>
              <a:rPr lang="en-US" sz="3600" dirty="0"/>
              <a:t> </a:t>
            </a:r>
            <a:r>
              <a:rPr lang="en-US" sz="3600" dirty="0" err="1"/>
              <a:t>constitutum</a:t>
            </a:r>
            <a:r>
              <a:rPr lang="en-US" sz="3600" dirty="0"/>
              <a:t>),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arah</a:t>
            </a:r>
            <a:r>
              <a:rPr lang="en-US" sz="3600" dirty="0"/>
              <a:t> </a:t>
            </a:r>
            <a:r>
              <a:rPr lang="en-US" sz="3600" dirty="0" err="1"/>
              <a:t>kemana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hendak</a:t>
            </a:r>
            <a:r>
              <a:rPr lang="en-US" sz="3600" dirty="0"/>
              <a:t> </a:t>
            </a:r>
            <a:r>
              <a:rPr lang="en-US" sz="3600" dirty="0" err="1"/>
              <a:t>dikembangankan</a:t>
            </a:r>
            <a:r>
              <a:rPr lang="en-US" sz="3600" dirty="0"/>
              <a:t> (</a:t>
            </a:r>
            <a:r>
              <a:rPr lang="en-US" sz="3600" dirty="0" err="1"/>
              <a:t>Ius</a:t>
            </a:r>
            <a:r>
              <a:rPr lang="en-US" sz="3600" dirty="0"/>
              <a:t> </a:t>
            </a:r>
            <a:r>
              <a:rPr lang="en-US" sz="3600" dirty="0" err="1"/>
              <a:t>Constitundum</a:t>
            </a:r>
            <a:r>
              <a:rPr lang="en-US" sz="3600" dirty="0"/>
              <a:t>)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C2203-FADA-3F70-7966-A39E18889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2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5EE2B-7570-782B-85AD-E687321A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Negara Hukum 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72FD3-F7FA-A109-1D60-507DDBE6D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lowchart: Extract 4">
            <a:extLst>
              <a:ext uri="{FF2B5EF4-FFF2-40B4-BE49-F238E27FC236}">
                <a16:creationId xmlns:a16="http://schemas.microsoft.com/office/drawing/2014/main" id="{E4B38CC1-F43A-F2A9-DFF6-87F54683965A}"/>
              </a:ext>
            </a:extLst>
          </p:cNvPr>
          <p:cNvSpPr/>
          <p:nvPr/>
        </p:nvSpPr>
        <p:spPr>
          <a:xfrm>
            <a:off x="2518914" y="4080295"/>
            <a:ext cx="6072996" cy="1251366"/>
          </a:xfrm>
          <a:prstGeom prst="flowChartExtra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EC03B99D-4CF5-6927-0D12-C7AF61219E07}"/>
              </a:ext>
            </a:extLst>
          </p:cNvPr>
          <p:cNvSpPr/>
          <p:nvPr/>
        </p:nvSpPr>
        <p:spPr>
          <a:xfrm>
            <a:off x="5279367" y="2777705"/>
            <a:ext cx="552090" cy="1406106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D6A2CE-7C36-0A7E-AC74-48E1864DE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126" y="3911170"/>
            <a:ext cx="591363" cy="14204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F19ADF-22C9-A08A-C14E-751600822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8335" y="3911169"/>
            <a:ext cx="591363" cy="14204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C38C3E0-5F75-1A3E-E187-57E5AA5A9070}"/>
              </a:ext>
            </a:extLst>
          </p:cNvPr>
          <p:cNvSpPr txBox="1"/>
          <p:nvPr/>
        </p:nvSpPr>
        <p:spPr>
          <a:xfrm>
            <a:off x="4356340" y="2043853"/>
            <a:ext cx="2398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SUPREMASI HUKUM</a:t>
            </a:r>
            <a:endParaRPr lang="en-ID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4AD51D-C6C7-872A-3E53-DAF0649595BA}"/>
              </a:ext>
            </a:extLst>
          </p:cNvPr>
          <p:cNvSpPr txBox="1"/>
          <p:nvPr/>
        </p:nvSpPr>
        <p:spPr>
          <a:xfrm>
            <a:off x="1293962" y="3329796"/>
            <a:ext cx="2329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DEMOKRASI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6303CB-46AD-085A-9D0F-FA063AEDB439}"/>
              </a:ext>
            </a:extLst>
          </p:cNvPr>
          <p:cNvSpPr txBox="1"/>
          <p:nvPr/>
        </p:nvSpPr>
        <p:spPr>
          <a:xfrm>
            <a:off x="7529669" y="3351254"/>
            <a:ext cx="188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HAK ASASI </a:t>
            </a:r>
            <a:endParaRPr lang="en-ID" b="1" dirty="0">
              <a:solidFill>
                <a:srgbClr val="00206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F00CD7-F4A4-0474-DF02-EF076270ABD9}"/>
              </a:ext>
            </a:extLst>
          </p:cNvPr>
          <p:cNvSpPr txBox="1"/>
          <p:nvPr/>
        </p:nvSpPr>
        <p:spPr>
          <a:xfrm>
            <a:off x="3329796" y="2391120"/>
            <a:ext cx="4917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Govern by law        government under the law</a:t>
            </a:r>
            <a:endParaRPr lang="en-ID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9C1E63B-0A6E-FA02-91A0-49FC9D7681EF}"/>
              </a:ext>
            </a:extLst>
          </p:cNvPr>
          <p:cNvCxnSpPr>
            <a:cxnSpLocks/>
          </p:cNvCxnSpPr>
          <p:nvPr/>
        </p:nvCxnSpPr>
        <p:spPr>
          <a:xfrm>
            <a:off x="4822166" y="2579298"/>
            <a:ext cx="3795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A67EDC1-880F-DAC7-44CB-41876928DCA6}"/>
              </a:ext>
            </a:extLst>
          </p:cNvPr>
          <p:cNvSpPr txBox="1"/>
          <p:nvPr/>
        </p:nvSpPr>
        <p:spPr>
          <a:xfrm>
            <a:off x="983411" y="5615796"/>
            <a:ext cx="3485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Elitis</a:t>
            </a:r>
            <a:r>
              <a:rPr lang="en-US" dirty="0"/>
              <a:t>      </a:t>
            </a:r>
            <a:r>
              <a:rPr lang="en-US" dirty="0" err="1"/>
              <a:t>Partisipatif</a:t>
            </a:r>
            <a:r>
              <a:rPr lang="en-US" dirty="0"/>
              <a:t>       </a:t>
            </a:r>
            <a:r>
              <a:rPr lang="en-US" dirty="0" err="1"/>
              <a:t>Deliberatif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217CDB-F0C0-53F5-5386-36422B649563}"/>
              </a:ext>
            </a:extLst>
          </p:cNvPr>
          <p:cNvSpPr txBox="1"/>
          <p:nvPr/>
        </p:nvSpPr>
        <p:spPr>
          <a:xfrm>
            <a:off x="7177177" y="5615796"/>
            <a:ext cx="286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 I       Gen II        Gen III</a:t>
            </a:r>
            <a:endParaRPr lang="en-ID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C0679E3-2D2D-1B5A-99F0-77FAA204C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113" y="5718159"/>
            <a:ext cx="463336" cy="16460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1810136-7764-05ED-9EAE-A8D366EEA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2489" y="5722472"/>
            <a:ext cx="463336" cy="16460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1052708-6F6E-7722-94B6-E4A8E7FCD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6521" y="5735412"/>
            <a:ext cx="463336" cy="16460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E05FE54-FE3E-75BF-DE7F-F5BABE152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7699" y="5718159"/>
            <a:ext cx="463336" cy="16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7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E7C8E12-6FD5-42D0-943B-50CA3E794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>
              <a:defRPr/>
            </a:pPr>
            <a:r>
              <a:rPr lang="en-US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Tujuan</a:t>
            </a:r>
            <a:r>
              <a:rPr lang="en-US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Politik</a:t>
            </a:r>
            <a:r>
              <a:rPr lang="en-US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Hukum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EA5DB0-0671-808D-089D-D5CB905FBFBD}"/>
              </a:ext>
            </a:extLst>
          </p:cNvPr>
          <p:cNvSpPr txBox="1"/>
          <p:nvPr/>
        </p:nvSpPr>
        <p:spPr>
          <a:xfrm>
            <a:off x="1371600" y="1919672"/>
            <a:ext cx="90749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Direktif</a:t>
            </a:r>
            <a:r>
              <a:rPr lang="en-US" sz="2800" dirty="0"/>
              <a:t> ; </a:t>
            </a:r>
            <a:r>
              <a:rPr lang="en-US" sz="2800" dirty="0" err="1"/>
              <a:t>mengarahkan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Masyarakat dan </a:t>
            </a:r>
            <a:r>
              <a:rPr lang="en-US" sz="2800" dirty="0" err="1"/>
              <a:t>Birokrasi</a:t>
            </a:r>
            <a:r>
              <a:rPr lang="en-US" sz="2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Integratif</a:t>
            </a:r>
            <a:r>
              <a:rPr lang="en-US" sz="2800" dirty="0"/>
              <a:t>; </a:t>
            </a:r>
            <a:r>
              <a:rPr lang="en-US" sz="2800" dirty="0" err="1"/>
              <a:t>mengintegrasikan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dan </a:t>
            </a:r>
            <a:r>
              <a:rPr lang="en-US" sz="2800" dirty="0" err="1"/>
              <a:t>kepentingan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Stabilitatif</a:t>
            </a:r>
            <a:r>
              <a:rPr lang="en-US" sz="2800" dirty="0"/>
              <a:t>; </a:t>
            </a:r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kepastian</a:t>
            </a:r>
            <a:r>
              <a:rPr lang="en-US" sz="2800" dirty="0"/>
              <a:t> dan </a:t>
            </a:r>
            <a:r>
              <a:rPr lang="en-US" sz="2800" dirty="0" err="1"/>
              <a:t>ketertiban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Perpektif</a:t>
            </a:r>
            <a:r>
              <a:rPr lang="en-US" sz="2800" dirty="0"/>
              <a:t>;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tatanan</a:t>
            </a:r>
            <a:r>
              <a:rPr lang="en-US" sz="2800" dirty="0"/>
              <a:t> Masyarakat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Korektif</a:t>
            </a:r>
            <a:r>
              <a:rPr lang="en-US" sz="2800" dirty="0"/>
              <a:t>; </a:t>
            </a:r>
            <a:r>
              <a:rPr lang="en-US" sz="2800" dirty="0" err="1"/>
              <a:t>mengubah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memperbaiki</a:t>
            </a:r>
            <a:r>
              <a:rPr lang="en-US" sz="2800" dirty="0"/>
              <a:t> </a:t>
            </a:r>
            <a:r>
              <a:rPr lang="en-US" sz="2800" dirty="0" err="1"/>
              <a:t>keadaan</a:t>
            </a:r>
            <a:r>
              <a:rPr lang="en-US" sz="2800" dirty="0"/>
              <a:t>   </a:t>
            </a:r>
          </a:p>
          <a:p>
            <a:endParaRPr lang="en-ID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22591-F896-FBC4-1FEB-90006B161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490" y="426767"/>
            <a:ext cx="9914859" cy="1329004"/>
          </a:xfrm>
        </p:spPr>
        <p:txBody>
          <a:bodyPr/>
          <a:lstStyle/>
          <a:p>
            <a:r>
              <a:rPr lang="en-US" dirty="0" err="1"/>
              <a:t>Politik</a:t>
            </a:r>
            <a:r>
              <a:rPr lang="en-US" dirty="0"/>
              <a:t>  </a:t>
            </a:r>
            <a:r>
              <a:rPr lang="en-US" dirty="0" err="1"/>
              <a:t>Sistem</a:t>
            </a:r>
            <a:r>
              <a:rPr lang="en-US" dirty="0"/>
              <a:t> Hukum 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9E2D3-7224-7BD1-265A-CDD43694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7587C26-86F2-CBE3-7354-B3553EF7CF9C}"/>
              </a:ext>
            </a:extLst>
          </p:cNvPr>
          <p:cNvSpPr txBox="1">
            <a:spLocks/>
          </p:cNvSpPr>
          <p:nvPr/>
        </p:nvSpPr>
        <p:spPr>
          <a:xfrm>
            <a:off x="2751826" y="1919673"/>
            <a:ext cx="7962182" cy="4619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0876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5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2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Sistem</a:t>
            </a:r>
            <a:r>
              <a:rPr kumimoji="0" lang="en-US" altLang="id-ID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kumimoji="0" lang="en-US" altLang="id-ID" sz="2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hukum</a:t>
            </a:r>
            <a:r>
              <a:rPr kumimoji="0" lang="en-US" altLang="id-ID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kumimoji="0" lang="en-US" altLang="id-ID" sz="2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Eropa</a:t>
            </a:r>
            <a:r>
              <a:rPr kumimoji="0" lang="en-US" altLang="id-ID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kumimoji="0" lang="en-US" altLang="id-ID" sz="2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Kontinental</a:t>
            </a:r>
            <a:r>
              <a:rPr kumimoji="0" lang="en-US" altLang="id-ID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/Civil</a:t>
            </a:r>
            <a:r>
              <a:rPr kumimoji="0" lang="en-US" altLang="id-ID" sz="20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Law</a:t>
            </a:r>
            <a:endParaRPr kumimoji="0" lang="en-US" altLang="id-ID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 marL="685800" marR="0" lvl="1" indent="-283464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Paham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positivis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; </a:t>
            </a: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perintah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(</a:t>
            </a:r>
            <a:r>
              <a:rPr kumimoji="0" lang="en-US" altLang="id-ID" sz="1800" b="1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dekretum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)</a:t>
            </a:r>
          </a:p>
          <a:p>
            <a:pPr marL="685800" marR="0" lvl="1" indent="-283464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Legisme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</a:p>
          <a:p>
            <a:pPr marL="685800" marR="0" lvl="1" indent="-283464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Kodifikasi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</a:p>
          <a:p>
            <a:pPr marL="685800" marR="0" lvl="1" indent="-283464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Politik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perundang-undangan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(</a:t>
            </a:r>
            <a:r>
              <a:rPr kumimoji="0" lang="en-US" altLang="id-ID" sz="18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Legal Policy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)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2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Sistem</a:t>
            </a:r>
            <a:r>
              <a:rPr kumimoji="0" lang="en-US" altLang="id-ID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kumimoji="0" lang="en-US" altLang="id-ID" sz="2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hukum</a:t>
            </a:r>
            <a:r>
              <a:rPr kumimoji="0" lang="en-US" altLang="id-ID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Anglo-Saxon</a:t>
            </a:r>
          </a:p>
          <a:p>
            <a:pPr marL="685800" marR="0" lvl="1" indent="-283464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Common law/judge made law/case law</a:t>
            </a:r>
          </a:p>
          <a:p>
            <a:pPr marL="685800" marR="0" lvl="1" indent="-283464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Living law; habit/custom/tradition </a:t>
            </a:r>
          </a:p>
          <a:p>
            <a:pPr marL="685800" marR="0" lvl="1" indent="-283464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Politik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penegakan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</a:t>
            </a:r>
            <a:r>
              <a:rPr kumimoji="0" lang="en-US" altLang="id-ID" sz="18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hukum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  (</a:t>
            </a:r>
            <a:r>
              <a:rPr kumimoji="0" lang="en-US" altLang="id-ID" sz="18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Enforcement Policy</a:t>
            </a:r>
            <a:r>
              <a:rPr kumimoji="0" lang="en-US" altLang="id-ID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)  </a:t>
            </a:r>
          </a:p>
          <a:p>
            <a:pPr indent="-283464">
              <a:lnSpc>
                <a:spcPct val="90000"/>
              </a:lnSpc>
              <a:buClr>
                <a:srgbClr val="B31166"/>
              </a:buClr>
            </a:pPr>
            <a:endParaRPr lang="en-US" altLang="id-ID" sz="2000" b="1" dirty="0">
              <a:solidFill>
                <a:sysClr val="windowText" lastClr="000000">
                  <a:lumMod val="75000"/>
                  <a:lumOff val="25000"/>
                </a:sysClr>
              </a:solidFill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 indent="-283464">
              <a:lnSpc>
                <a:spcPct val="90000"/>
              </a:lnSpc>
              <a:buClr>
                <a:srgbClr val="B31166"/>
              </a:buClr>
            </a:pPr>
            <a:r>
              <a:rPr kumimoji="0" lang="en-US" altLang="id-ID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ea typeface="ADLaM Display" panose="020F0502020204030204" pitchFamily="2" charset="0"/>
                <a:cs typeface="ADLaM Display" panose="020F0502020204030204" pitchFamily="2" charset="0"/>
              </a:rPr>
              <a:t>Era 80an</a:t>
            </a:r>
          </a:p>
          <a:p>
            <a:pPr lvl="1">
              <a:lnSpc>
                <a:spcPct val="90000"/>
              </a:lnSpc>
              <a:buClr>
                <a:srgbClr val="B31166"/>
              </a:buClr>
            </a:pPr>
            <a:r>
              <a:rPr lang="en-US" altLang="id-ID" sz="18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ea typeface="ADLaM Display" panose="020F0502020204030204" pitchFamily="2" charset="0"/>
                <a:cs typeface="ADLaM Display" panose="020F0502020204030204" pitchFamily="2" charset="0"/>
              </a:rPr>
              <a:t>Convergent Trend </a:t>
            </a:r>
            <a:endParaRPr kumimoji="0" lang="en-US" altLang="id-ID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9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81BE8-7A61-5D61-27C1-6662DE863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 Hukum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8E111-E24F-1E49-5138-69D73893C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282" y="1919673"/>
            <a:ext cx="9411419" cy="4123318"/>
          </a:xfrm>
        </p:spPr>
        <p:txBody>
          <a:bodyPr>
            <a:normAutofit/>
          </a:bodyPr>
          <a:lstStyle/>
          <a:p>
            <a:r>
              <a:rPr lang="en-ID" sz="2400" dirty="0" err="1"/>
              <a:t>Menghapus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 </a:t>
            </a:r>
            <a:r>
              <a:rPr lang="en-ID" sz="2400" dirty="0" err="1"/>
              <a:t>Kolonial</a:t>
            </a:r>
            <a:endParaRPr lang="en-ID" sz="2400" dirty="0"/>
          </a:p>
          <a:p>
            <a:r>
              <a:rPr lang="en-ID" sz="2400" dirty="0" err="1"/>
              <a:t>Membentuk</a:t>
            </a:r>
            <a:r>
              <a:rPr lang="en-ID" sz="2400" dirty="0"/>
              <a:t> </a:t>
            </a:r>
            <a:r>
              <a:rPr lang="en-ID" sz="2400" dirty="0" err="1"/>
              <a:t>satu</a:t>
            </a:r>
            <a:r>
              <a:rPr lang="en-ID" sz="2400" dirty="0"/>
              <a:t> </a:t>
            </a:r>
            <a:r>
              <a:rPr lang="en-ID" sz="2400" dirty="0" err="1"/>
              <a:t>sistem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 Nasional yang </a:t>
            </a:r>
            <a:r>
              <a:rPr lang="en-ID" sz="2400" dirty="0" err="1"/>
              <a:t>komprehensif</a:t>
            </a:r>
            <a:r>
              <a:rPr lang="en-ID" sz="2400" dirty="0"/>
              <a:t> integral</a:t>
            </a:r>
          </a:p>
          <a:p>
            <a:r>
              <a:rPr lang="en-ID" sz="2400" dirty="0" err="1"/>
              <a:t>Unifikasi</a:t>
            </a:r>
            <a:r>
              <a:rPr lang="en-ID" sz="2400" dirty="0"/>
              <a:t> dan </a:t>
            </a:r>
            <a:r>
              <a:rPr lang="en-ID" sz="2400" dirty="0" err="1"/>
              <a:t>Kodifikasi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memperhatikan</a:t>
            </a:r>
            <a:r>
              <a:rPr lang="en-ID" sz="2400" dirty="0"/>
              <a:t> </a:t>
            </a:r>
            <a:r>
              <a:rPr lang="en-ID" sz="2400" dirty="0" err="1"/>
              <a:t>keragaman</a:t>
            </a:r>
            <a:r>
              <a:rPr lang="en-ID" sz="2400" dirty="0"/>
              <a:t>  </a:t>
            </a:r>
          </a:p>
          <a:p>
            <a:r>
              <a:rPr lang="en-ID" sz="2400" dirty="0" err="1"/>
              <a:t>Mengangkat</a:t>
            </a:r>
            <a:r>
              <a:rPr lang="en-ID" sz="2400" dirty="0"/>
              <a:t> </a:t>
            </a:r>
            <a:r>
              <a:rPr lang="en-ID" sz="2400" dirty="0" err="1"/>
              <a:t>kearifan</a:t>
            </a:r>
            <a:r>
              <a:rPr lang="en-ID" sz="2400" dirty="0"/>
              <a:t> </a:t>
            </a:r>
            <a:r>
              <a:rPr lang="en-ID" sz="2400" dirty="0" err="1"/>
              <a:t>lokal</a:t>
            </a:r>
            <a:endParaRPr lang="en-ID" sz="2400" dirty="0"/>
          </a:p>
          <a:p>
            <a:r>
              <a:rPr lang="en-ID" sz="2400" dirty="0" err="1"/>
              <a:t>Keadilan</a:t>
            </a:r>
            <a:r>
              <a:rPr lang="en-ID" sz="2400" dirty="0"/>
              <a:t> </a:t>
            </a:r>
            <a:r>
              <a:rPr lang="en-ID" sz="2400" dirty="0" err="1"/>
              <a:t>sosial</a:t>
            </a:r>
            <a:r>
              <a:rPr lang="en-ID" sz="2400" dirty="0"/>
              <a:t>. </a:t>
            </a:r>
          </a:p>
          <a:p>
            <a:pPr marL="0" indent="0">
              <a:buNone/>
            </a:pPr>
            <a:r>
              <a:rPr lang="en-ID" sz="24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77886-8379-5845-A43F-4C9786E43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07C3E-4472-3486-75F9-64085588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Hukum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09835-1EF7-83A0-7F89-6782C025B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Orde Baru</a:t>
            </a:r>
          </a:p>
          <a:p>
            <a:pPr lvl="1"/>
            <a:r>
              <a:rPr lang="en-US" dirty="0" err="1"/>
              <a:t>Pembinaan</a:t>
            </a:r>
            <a:r>
              <a:rPr lang="en-US" dirty="0"/>
              <a:t> Hukum Nasional </a:t>
            </a:r>
          </a:p>
          <a:p>
            <a:pPr lvl="1"/>
            <a:r>
              <a:rPr lang="en-US" dirty="0"/>
              <a:t>Hukum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pembangun</a:t>
            </a:r>
            <a:r>
              <a:rPr lang="en-US" dirty="0"/>
              <a:t>                      Law as a tool of social engineering</a:t>
            </a:r>
          </a:p>
          <a:p>
            <a:pPr lvl="1"/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Stabiltatif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dikedepankan</a:t>
            </a:r>
            <a:endParaRPr lang="en-US" dirty="0"/>
          </a:p>
          <a:p>
            <a:pPr lvl="1"/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Kodifikasi</a:t>
            </a:r>
            <a:r>
              <a:rPr lang="en-US" dirty="0"/>
              <a:t> </a:t>
            </a:r>
            <a:r>
              <a:rPr lang="en-US" dirty="0" err="1"/>
              <a:t>ditinggalkan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Spesialisasi</a:t>
            </a:r>
            <a:r>
              <a:rPr lang="en-US" dirty="0"/>
              <a:t> </a:t>
            </a:r>
            <a:r>
              <a:rPr lang="en-US" dirty="0" err="1"/>
              <a:t>bidang-bidang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Undang-undang</a:t>
            </a:r>
            <a:r>
              <a:rPr lang="en-US" dirty="0"/>
              <a:t> tidak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diganggu-gugat</a:t>
            </a:r>
            <a:endParaRPr lang="en-US" dirty="0"/>
          </a:p>
          <a:p>
            <a:pPr lvl="1"/>
            <a:r>
              <a:rPr lang="en-US" dirty="0" err="1"/>
              <a:t>Menguatnya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KEPPRES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651CA-4469-8D0D-8C64-E1FEAFFA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8E8642A-E0D9-C809-C144-023D97097FA7}"/>
              </a:ext>
            </a:extLst>
          </p:cNvPr>
          <p:cNvSpPr/>
          <p:nvPr/>
        </p:nvSpPr>
        <p:spPr>
          <a:xfrm>
            <a:off x="5434642" y="2889848"/>
            <a:ext cx="810883" cy="189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2956854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5C2001-E626-4890-B405-22B5BD1CB0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D7C3E5-1734-4636-9EC5-AEB06BF1FB2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5453AF4-4FB0-4B39-9296-55DED383E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{83E67E4E-7262-4B8E-A5F0-FABDA34B3590}tf89118109_win32</Template>
  <TotalTime>99</TotalTime>
  <Words>348</Words>
  <Application>Microsoft Office PowerPoint</Application>
  <PresentationFormat>Widescreen</PresentationFormat>
  <Paragraphs>92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ADLaM Display</vt:lpstr>
      <vt:lpstr>Arial</vt:lpstr>
      <vt:lpstr>Arial Nova Light</vt:lpstr>
      <vt:lpstr>Calibri</vt:lpstr>
      <vt:lpstr>Elephant</vt:lpstr>
      <vt:lpstr>Times New Roman</vt:lpstr>
      <vt:lpstr>Wingdings 3</vt:lpstr>
      <vt:lpstr>ModOverlayVTI</vt:lpstr>
      <vt:lpstr>Ius Constituendum dan Realitas Politik Hukum Indonesia </vt:lpstr>
      <vt:lpstr>Apakah Hukum itu ? </vt:lpstr>
      <vt:lpstr>PowerPoint Presentation</vt:lpstr>
      <vt:lpstr>Working Definition</vt:lpstr>
      <vt:lpstr>Negara Hukum </vt:lpstr>
      <vt:lpstr>Tujuan Politik Hukum</vt:lpstr>
      <vt:lpstr>Politik  Sistem Hukum </vt:lpstr>
      <vt:lpstr>Cita Hukum </vt:lpstr>
      <vt:lpstr>Pergeseran Politik Hukum </vt:lpstr>
      <vt:lpstr>Perkembangan Politik Hukum </vt:lpstr>
      <vt:lpstr>Perkembangan Politik Hukum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Indra Perwira</dc:creator>
  <cp:lastModifiedBy>Indra Perwira</cp:lastModifiedBy>
  <cp:revision>1</cp:revision>
  <dcterms:created xsi:type="dcterms:W3CDTF">2024-06-16T16:01:13Z</dcterms:created>
  <dcterms:modified xsi:type="dcterms:W3CDTF">2024-06-16T17:40:31Z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