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0" r:id="rId2"/>
    <p:sldId id="351" r:id="rId3"/>
    <p:sldId id="357" r:id="rId4"/>
    <p:sldId id="358" r:id="rId5"/>
    <p:sldId id="361" r:id="rId6"/>
    <p:sldId id="339" r:id="rId7"/>
    <p:sldId id="337" r:id="rId8"/>
    <p:sldId id="340" r:id="rId9"/>
    <p:sldId id="338" r:id="rId10"/>
    <p:sldId id="342" r:id="rId11"/>
    <p:sldId id="343" r:id="rId12"/>
    <p:sldId id="345" r:id="rId13"/>
    <p:sldId id="344" r:id="rId14"/>
    <p:sldId id="346" r:id="rId15"/>
    <p:sldId id="323" r:id="rId16"/>
    <p:sldId id="347" r:id="rId17"/>
    <p:sldId id="348" r:id="rId18"/>
    <p:sldId id="325" r:id="rId19"/>
    <p:sldId id="326" r:id="rId20"/>
    <p:sldId id="327" r:id="rId21"/>
    <p:sldId id="328" r:id="rId22"/>
    <p:sldId id="329" r:id="rId23"/>
    <p:sldId id="330" r:id="rId24"/>
    <p:sldId id="333" r:id="rId25"/>
    <p:sldId id="349" r:id="rId26"/>
    <p:sldId id="331" r:id="rId27"/>
    <p:sldId id="334" r:id="rId28"/>
    <p:sldId id="335" r:id="rId29"/>
    <p:sldId id="350" r:id="rId30"/>
    <p:sldId id="356" r:id="rId31"/>
    <p:sldId id="359" r:id="rId32"/>
    <p:sldId id="360" r:id="rId33"/>
    <p:sldId id="352" r:id="rId34"/>
    <p:sldId id="353" r:id="rId35"/>
    <p:sldId id="354" r:id="rId36"/>
    <p:sldId id="355" r:id="rId37"/>
    <p:sldId id="336" r:id="rId38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 KEPALA PC 2" initials="TKP2" lastIdx="1" clrIdx="0">
    <p:extLst>
      <p:ext uri="{19B8F6BF-5375-455C-9EA6-DF929625EA0E}">
        <p15:presenceInfo xmlns:p15="http://schemas.microsoft.com/office/powerpoint/2012/main" userId="TU KEPALA PC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BEB"/>
    <a:srgbClr val="B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64817" autoAdjust="0"/>
  </p:normalViewPr>
  <p:slideViewPr>
    <p:cSldViewPr snapToGrid="0">
      <p:cViewPr varScale="1">
        <p:scale>
          <a:sx n="61" d="100"/>
          <a:sy n="61" d="100"/>
        </p:scale>
        <p:origin x="8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8202B-8FAC-42B0-BAE7-619B9CE3F461}" type="datetimeFigureOut">
              <a:rPr lang="en-ID" smtClean="0"/>
              <a:t>24/09/2022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72EA4-818C-4B74-B81A-D514D49C22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343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6219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6480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807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208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1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876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890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8845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0103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753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dilakukan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di Gedung Chuo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Sangi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In di Jalan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Pejambon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6 Jakarta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sekarang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dikenal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dengan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sebutan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Gedung Pancasila. Pada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sidang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pertama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para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masih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belum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menemukan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titik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terang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Kemudian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pada 1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Juni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1945,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mendapat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giliran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menyampaikan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gagasannya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Gagasan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disampaikan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Soekarno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mengenai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dasar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negara Indonesia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merdeka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bernama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Pancasila.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Pidato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tidak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dipersiapkan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tertulis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diterima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secara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aklamasi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oleh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segenap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anggota</a:t>
            </a:r>
            <a:r>
              <a:rPr lang="en-ID" b="0" i="0" dirty="0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 BPUPKI.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72EA4-818C-4B74-B81A-D514D49C226C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291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adc.bpip@gmail.com/085161868980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6356110" y="1676400"/>
            <a:ext cx="559882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IMPLEMENTASI NILAI-NILAI PANCASILA DALAM PEMBENTUKAN KARAKTER BERBANGSA DAN BERNEGARA</a:t>
            </a:r>
            <a:endParaRPr lang="en-US" sz="2000" dirty="0"/>
          </a:p>
        </p:txBody>
      </p:sp>
      <p:pic>
        <p:nvPicPr>
          <p:cNvPr id="1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B8C16B-9D6A-65E1-75D2-9C922DB43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6" y="712800"/>
            <a:ext cx="5371996" cy="3591158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6476B962-E69D-6636-402D-92236457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97" y="3926408"/>
            <a:ext cx="3274535" cy="1940793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CF63780-9A93-74A6-8371-B97E4F3E4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13" y="3926408"/>
            <a:ext cx="2743200" cy="19416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D82BA4-668E-2398-8D77-E12EF1F0986E}"/>
              </a:ext>
            </a:extLst>
          </p:cNvPr>
          <p:cNvSpPr txBox="1"/>
          <p:nvPr/>
        </p:nvSpPr>
        <p:spPr>
          <a:xfrm>
            <a:off x="6368836" y="4303958"/>
            <a:ext cx="409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Disampaikan</a:t>
            </a:r>
            <a:r>
              <a:rPr lang="en-US" dirty="0"/>
              <a:t> pada acara </a:t>
            </a:r>
            <a:r>
              <a:rPr lang="en-US" dirty="0" err="1"/>
              <a:t>Kuliah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Pancasila di UIN </a:t>
            </a:r>
            <a:r>
              <a:rPr lang="en-US" dirty="0" err="1"/>
              <a:t>Sunan</a:t>
            </a:r>
            <a:r>
              <a:rPr lang="en-US" dirty="0"/>
              <a:t> </a:t>
            </a:r>
            <a:r>
              <a:rPr lang="en-US" dirty="0" err="1"/>
              <a:t>Gunung</a:t>
            </a:r>
            <a:r>
              <a:rPr lang="en-US" dirty="0"/>
              <a:t> </a:t>
            </a:r>
            <a:r>
              <a:rPr lang="en-US" dirty="0" err="1"/>
              <a:t>Djati</a:t>
            </a:r>
            <a:r>
              <a:rPr lang="en-US" dirty="0"/>
              <a:t> Bandung, </a:t>
            </a:r>
            <a:r>
              <a:rPr lang="en-US" dirty="0" err="1"/>
              <a:t>Jawa</a:t>
            </a:r>
            <a:r>
              <a:rPr lang="en-US" dirty="0"/>
              <a:t> Barat.</a:t>
            </a:r>
            <a:endParaRPr lang="en-ID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2CB18A-9145-A6FC-0CE2-A6BC3C5B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6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4498291" y="1671721"/>
            <a:ext cx="6487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Lima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Sila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Ir. Soekarno </a:t>
            </a:r>
            <a:endParaRPr lang="en-US" sz="2000"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4498291" y="2320641"/>
            <a:ext cx="67793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/>
              <a:t>Usulan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statis dan </a:t>
            </a:r>
            <a:r>
              <a:rPr lang="en-US" sz="2000" dirty="0" err="1"/>
              <a:t>leitstar</a:t>
            </a:r>
            <a:r>
              <a:rPr lang="en-US" sz="2000" dirty="0"/>
              <a:t> </a:t>
            </a:r>
            <a:r>
              <a:rPr lang="en-US" sz="2000" dirty="0" err="1"/>
              <a:t>dinamis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 </a:t>
            </a:r>
            <a:r>
              <a:rPr lang="en-US" sz="2000" dirty="0" err="1"/>
              <a:t>dikemukakan</a:t>
            </a:r>
            <a:r>
              <a:rPr lang="en-US" sz="2000" dirty="0"/>
              <a:t> Soekarno </a:t>
            </a:r>
            <a:r>
              <a:rPr lang="en-US" sz="2000" dirty="0" err="1"/>
              <a:t>dalam</a:t>
            </a:r>
            <a:r>
              <a:rPr lang="en-US" sz="2000" dirty="0"/>
              <a:t> lima </a:t>
            </a:r>
            <a:r>
              <a:rPr lang="en-US" sz="2000" dirty="0" err="1"/>
              <a:t>prinsip</a:t>
            </a:r>
            <a:r>
              <a:rPr lang="en-US" sz="2000" dirty="0"/>
              <a:t> yang </a:t>
            </a:r>
            <a:r>
              <a:rPr lang="en-US" sz="2000" dirty="0" err="1"/>
              <a:t>ia</a:t>
            </a:r>
            <a:r>
              <a:rPr lang="en-US" sz="2000" dirty="0"/>
              <a:t> </a:t>
            </a:r>
            <a:r>
              <a:rPr lang="en-US" sz="2000" dirty="0" err="1"/>
              <a:t>namakan</a:t>
            </a:r>
            <a:r>
              <a:rPr lang="en-US" sz="2000" dirty="0"/>
              <a:t> Pancasila. </a:t>
            </a: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Lima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prinsip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tersebut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adalah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(1)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Kebangsaan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Indonesia; (2)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Internasionalisme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atau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perikemanusiaan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; (3)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Mufakat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atau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Demokrasi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; (4)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Kesejahteraan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Sosial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; dan (5)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Ketuhanan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yang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berkebudayaan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 </a:t>
            </a: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Kepada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hadirin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sidang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yang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menghendaki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angka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lain, Soekarno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menawarkan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trisila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(socio-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nasionalisme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socio-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demokrasi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dan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ketuhanan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yang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berkebudayaan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atau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000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ekasila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(“gotong royong”)</a:t>
            </a:r>
            <a:endParaRPr lang="en-US" sz="2000" dirty="0"/>
          </a:p>
        </p:txBody>
      </p:sp>
      <p:pic>
        <p:nvPicPr>
          <p:cNvPr id="2050" name="Picture 2" descr="Beredar Foto-foto Bung Karno Berwarna dan Cerah Tahun 1960-an, Kok Bisa? |  Indozone.id">
            <a:extLst>
              <a:ext uri="{FF2B5EF4-FFF2-40B4-BE49-F238E27FC236}">
                <a16:creationId xmlns:a16="http://schemas.microsoft.com/office/drawing/2014/main" id="{E7EE503E-8B38-66E0-CF49-CE8F9D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8" y="713678"/>
            <a:ext cx="3553588" cy="552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1358FA-1C7C-6F9D-A97D-CBEC73E1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4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4498291" y="1671721"/>
            <a:ext cx="6487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Akhir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Persidangan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BPUPK</a:t>
            </a:r>
            <a:endParaRPr lang="en-US" sz="2000"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4498291" y="2320641"/>
            <a:ext cx="67793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Di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akhir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persidangan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Ketua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BPUPK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membentuk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Panitia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Kecil yang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beranggotakan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8 (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delapan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) orang.</a:t>
            </a:r>
          </a:p>
          <a:p>
            <a:pPr algn="just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Panitia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Delapan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dipimpin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Soekarno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bertugas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meneliti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mempelajari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usul-usul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telah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disampaikan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memeriksa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catatan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tertulis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, dan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menyusunnya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naskah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akan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dibahas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pada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sidang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kedua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pada 10-17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Juli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1945.</a:t>
            </a:r>
          </a:p>
          <a:p>
            <a:pPr algn="just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Delapan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dipilih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dari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golongan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kebangsaan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(6 orang) dan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golongan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Islam (2 orang)</a:t>
            </a:r>
          </a:p>
          <a:p>
            <a:pPr marL="285750" indent="-285750" algn="just">
              <a:buFont typeface="Arial" panose="020B0704020202020204" pitchFamily="34" charset="0"/>
              <a:buChar char="•"/>
            </a:pPr>
            <a:endParaRPr lang="en-ID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74" name="Picture 2" descr="Sidang Pertama BPUPKI: Tokoh, Kapan, Tujuan, Proses, dan Hasil Halaman all  - Kompas.com">
            <a:extLst>
              <a:ext uri="{FF2B5EF4-FFF2-40B4-BE49-F238E27FC236}">
                <a16:creationId xmlns:a16="http://schemas.microsoft.com/office/drawing/2014/main" id="{E061C153-87DB-28A0-D8BF-CB0D0B1F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8" y="712810"/>
            <a:ext cx="3620204" cy="24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sil Sidang BPUPKI Pertama: Sejarah, Kapan, Tokoh, Proses, Rumusan">
            <a:extLst>
              <a:ext uri="{FF2B5EF4-FFF2-40B4-BE49-F238E27FC236}">
                <a16:creationId xmlns:a16="http://schemas.microsoft.com/office/drawing/2014/main" id="{B76CC9C3-9388-C367-98C7-216AFB63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8" y="3121891"/>
            <a:ext cx="3620204" cy="24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A6587D-B531-38AD-8EA6-5CAB0D59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326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083CF-99FC-DF35-5E94-751F796C654A}"/>
              </a:ext>
            </a:extLst>
          </p:cNvPr>
          <p:cNvSpPr txBox="1"/>
          <p:nvPr/>
        </p:nvSpPr>
        <p:spPr>
          <a:xfrm>
            <a:off x="762084" y="920448"/>
            <a:ext cx="92897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Susunan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Keanggotaan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Panitia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8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A5A26-4FC4-B949-4FC4-053410322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27927" y="-1748534"/>
            <a:ext cx="4543227" cy="112662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8F0E502-E82A-99E4-74DA-1F84FFF9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592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11543548" y="3115127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644562" y="2742872"/>
            <a:ext cx="677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Ketua</a:t>
            </a:r>
            <a:r>
              <a:rPr lang="en-US" sz="2000" dirty="0"/>
              <a:t> </a:t>
            </a:r>
            <a:r>
              <a:rPr lang="en-US" sz="2000" dirty="0" err="1"/>
              <a:t>Panitia</a:t>
            </a:r>
            <a:r>
              <a:rPr lang="en-US" sz="2000" dirty="0"/>
              <a:t> </a:t>
            </a:r>
            <a:r>
              <a:rPr lang="en-US" sz="2000" dirty="0" err="1"/>
              <a:t>Delapan</a:t>
            </a:r>
            <a:r>
              <a:rPr lang="en-US" sz="2000" dirty="0"/>
              <a:t>, Soekarno </a:t>
            </a:r>
            <a:r>
              <a:rPr lang="en-US" sz="2000" dirty="0" err="1"/>
              <a:t>menganggap</a:t>
            </a:r>
            <a:r>
              <a:rPr lang="en-US" sz="2000" dirty="0"/>
              <a:t> </a:t>
            </a:r>
            <a:r>
              <a:rPr lang="en-US" sz="2000" dirty="0" err="1"/>
              <a:t>keanggotaan</a:t>
            </a:r>
            <a:r>
              <a:rPr lang="en-US" sz="2000" dirty="0"/>
              <a:t> </a:t>
            </a:r>
            <a:r>
              <a:rPr lang="en-US" sz="2000" dirty="0" err="1"/>
              <a:t>Panitia</a:t>
            </a:r>
            <a:r>
              <a:rPr lang="en-US" sz="2000" dirty="0"/>
              <a:t> </a:t>
            </a:r>
            <a:r>
              <a:rPr lang="en-US" sz="2000" dirty="0" err="1"/>
              <a:t>kecil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golongan</a:t>
            </a:r>
            <a:r>
              <a:rPr lang="en-US" sz="2000" dirty="0"/>
              <a:t> Islam </a:t>
            </a:r>
            <a:r>
              <a:rPr lang="en-US" sz="2000" dirty="0" err="1"/>
              <a:t>belum</a:t>
            </a:r>
            <a:r>
              <a:rPr lang="en-US" sz="2000" dirty="0"/>
              <a:t> </a:t>
            </a:r>
            <a:r>
              <a:rPr lang="en-US" sz="2000" dirty="0" err="1"/>
              <a:t>proporsional</a:t>
            </a:r>
            <a:r>
              <a:rPr lang="en-US" sz="2000" dirty="0"/>
              <a:t>. Oleh </a:t>
            </a:r>
            <a:r>
              <a:rPr lang="en-US" sz="2000" dirty="0" err="1"/>
              <a:t>karenanya</a:t>
            </a:r>
            <a:r>
              <a:rPr lang="en-US" sz="2000" dirty="0"/>
              <a:t>, </a:t>
            </a:r>
            <a:r>
              <a:rPr lang="en-US" sz="2000" dirty="0" err="1"/>
              <a:t>ketika</a:t>
            </a:r>
            <a:r>
              <a:rPr lang="en-US" sz="2000" dirty="0"/>
              <a:t> </a:t>
            </a:r>
            <a:r>
              <a:rPr lang="en-US" sz="2000" dirty="0" err="1"/>
              <a:t>hendak</a:t>
            </a:r>
            <a:r>
              <a:rPr lang="en-US" sz="2000" dirty="0"/>
              <a:t> </a:t>
            </a:r>
            <a:r>
              <a:rPr lang="en-US" sz="2000" dirty="0" err="1"/>
              <a:t>merumuskan</a:t>
            </a:r>
            <a:r>
              <a:rPr lang="en-US" sz="2000" dirty="0"/>
              <a:t> </a:t>
            </a:r>
            <a:r>
              <a:rPr lang="en-US" sz="2000" dirty="0" err="1"/>
              <a:t>naskah</a:t>
            </a:r>
            <a:r>
              <a:rPr lang="en-US" sz="2000" dirty="0"/>
              <a:t> </a:t>
            </a:r>
            <a:r>
              <a:rPr lang="en-US" sz="2000" dirty="0" err="1"/>
              <a:t>Mukaddimah</a:t>
            </a:r>
            <a:r>
              <a:rPr lang="en-US" sz="2000" dirty="0"/>
              <a:t> UUD, Soekarno </a:t>
            </a:r>
            <a:r>
              <a:rPr lang="en-US" sz="2000" dirty="0" err="1"/>
              <a:t>mengubah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r>
              <a:rPr lang="en-US" sz="2000" dirty="0"/>
              <a:t> </a:t>
            </a:r>
            <a:r>
              <a:rPr lang="en-US" sz="2000" dirty="0" err="1"/>
              <a:t>anggota</a:t>
            </a:r>
            <a:r>
              <a:rPr lang="en-US" sz="2000" dirty="0"/>
              <a:t> </a:t>
            </a:r>
            <a:r>
              <a:rPr lang="en-US" sz="2000" dirty="0" err="1"/>
              <a:t>Panitia</a:t>
            </a:r>
            <a:r>
              <a:rPr lang="en-US" sz="2000" dirty="0"/>
              <a:t> Kecil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sembilan</a:t>
            </a:r>
            <a:r>
              <a:rPr lang="en-US" sz="2000" dirty="0"/>
              <a:t> orang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diberi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“</a:t>
            </a:r>
            <a:r>
              <a:rPr lang="en-US" sz="2000" dirty="0" err="1"/>
              <a:t>Panitia</a:t>
            </a:r>
            <a:r>
              <a:rPr lang="en-US" sz="2000" dirty="0"/>
              <a:t> Sembilan”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komposisi</a:t>
            </a:r>
            <a:r>
              <a:rPr lang="en-US" sz="2000" dirty="0"/>
              <a:t> </a:t>
            </a:r>
            <a:r>
              <a:rPr lang="en-US" sz="2000" dirty="0" err="1"/>
              <a:t>empat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golongan</a:t>
            </a:r>
            <a:r>
              <a:rPr lang="en-US" sz="2000" dirty="0"/>
              <a:t> Islam dan lima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golongan</a:t>
            </a:r>
            <a:r>
              <a:rPr lang="en-US" sz="2000" dirty="0"/>
              <a:t> </a:t>
            </a:r>
            <a:r>
              <a:rPr lang="en-US" sz="2000" dirty="0" err="1"/>
              <a:t>Kebangsaan</a:t>
            </a:r>
            <a:r>
              <a:rPr lang="en-US" sz="2000" dirty="0"/>
              <a:t> (</a:t>
            </a:r>
            <a:r>
              <a:rPr lang="en-US" sz="2000" dirty="0" err="1"/>
              <a:t>Setjen</a:t>
            </a:r>
            <a:r>
              <a:rPr lang="en-US" sz="2000" dirty="0"/>
              <a:t> dan </a:t>
            </a:r>
            <a:r>
              <a:rPr lang="en-US" sz="2000" dirty="0" err="1"/>
              <a:t>Kepaniteraan</a:t>
            </a:r>
            <a:r>
              <a:rPr lang="en-US" sz="2000" dirty="0"/>
              <a:t> MKRI, 2010, </a:t>
            </a:r>
            <a:r>
              <a:rPr lang="en-US" sz="2000" dirty="0" err="1"/>
              <a:t>hlm</a:t>
            </a:r>
            <a:r>
              <a:rPr lang="en-US" sz="2000" dirty="0"/>
              <a:t>. 25-26).</a:t>
            </a:r>
            <a:endParaRPr lang="en-ID" sz="2000" dirty="0"/>
          </a:p>
        </p:txBody>
      </p:sp>
      <p:pic>
        <p:nvPicPr>
          <p:cNvPr id="3074" name="Picture 2" descr="Sidang Pertama BPUPKI: Tokoh, Kapan, Tujuan, Proses, dan Hasil Halaman all  - Kompas.com">
            <a:extLst>
              <a:ext uri="{FF2B5EF4-FFF2-40B4-BE49-F238E27FC236}">
                <a16:creationId xmlns:a16="http://schemas.microsoft.com/office/drawing/2014/main" id="{E061C153-87DB-28A0-D8BF-CB0D0B1F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34" y="1664150"/>
            <a:ext cx="3620204" cy="24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sil Sidang BPUPKI Pertama: Sejarah, Kapan, Tokoh, Proses, Rumusan">
            <a:extLst>
              <a:ext uri="{FF2B5EF4-FFF2-40B4-BE49-F238E27FC236}">
                <a16:creationId xmlns:a16="http://schemas.microsoft.com/office/drawing/2014/main" id="{B76CC9C3-9388-C367-98C7-216AFB63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34" y="4073231"/>
            <a:ext cx="3620204" cy="24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64B8D-A5F4-3F8A-4446-56BB35C249C0}"/>
              </a:ext>
            </a:extLst>
          </p:cNvPr>
          <p:cNvSpPr txBox="1"/>
          <p:nvPr/>
        </p:nvSpPr>
        <p:spPr>
          <a:xfrm>
            <a:off x="554364" y="1869169"/>
            <a:ext cx="6487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Panitia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8 Kurang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Proporsional</a:t>
            </a:r>
            <a:endParaRPr lang="en-US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08B015-5A8A-8BEA-01A8-3D7E3174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419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083CF-99FC-DF35-5E94-751F796C654A}"/>
              </a:ext>
            </a:extLst>
          </p:cNvPr>
          <p:cNvSpPr txBox="1"/>
          <p:nvPr/>
        </p:nvSpPr>
        <p:spPr>
          <a:xfrm>
            <a:off x="762084" y="920448"/>
            <a:ext cx="92897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Dibentuklah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Keanggotaan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Panitia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9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78643-9705-0B7D-7100-06789CF4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82673" y="-1639571"/>
            <a:ext cx="4576190" cy="112173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618596-21C3-B4C3-342E-0A16FFA1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0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1003671" y="1530211"/>
            <a:ext cx="394047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Kiprah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Panitia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Sembilan di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Meja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Sidang</a:t>
            </a:r>
            <a:endParaRPr lang="en-US" sz="2800" dirty="0"/>
          </a:p>
        </p:txBody>
      </p:sp>
      <p:sp>
        <p:nvSpPr>
          <p:cNvPr id="16" name="Kotak Teks 39">
            <a:extLst>
              <a:ext uri="{FF2B5EF4-FFF2-40B4-BE49-F238E27FC236}">
                <a16:creationId xmlns:a16="http://schemas.microsoft.com/office/drawing/2014/main" id="{F443F36A-6DA6-31FE-A5E6-A3C035C2C2B0}"/>
              </a:ext>
            </a:extLst>
          </p:cNvPr>
          <p:cNvSpPr txBox="1"/>
          <p:nvPr/>
        </p:nvSpPr>
        <p:spPr>
          <a:xfrm>
            <a:off x="1649182" y="4142677"/>
            <a:ext cx="43373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Perdebatan</a:t>
            </a:r>
            <a:r>
              <a:rPr lang="en-US" sz="1600" dirty="0"/>
              <a:t> </a:t>
            </a:r>
            <a:r>
              <a:rPr lang="en-US" sz="1600" dirty="0" err="1"/>
              <a:t>terhangat</a:t>
            </a:r>
            <a:r>
              <a:rPr lang="en-US" sz="1600" dirty="0"/>
              <a:t> di </a:t>
            </a:r>
            <a:r>
              <a:rPr lang="en-US" sz="1600" dirty="0" err="1"/>
              <a:t>panitia</a:t>
            </a:r>
            <a:r>
              <a:rPr lang="en-US" sz="1600" dirty="0"/>
              <a:t> Sembilan </a:t>
            </a:r>
            <a:r>
              <a:rPr lang="en-US" sz="1600" dirty="0" err="1"/>
              <a:t>berpusat</a:t>
            </a:r>
            <a:r>
              <a:rPr lang="en-US" sz="1600" dirty="0"/>
              <a:t> </a:t>
            </a:r>
            <a:r>
              <a:rPr lang="en-US" sz="1600" dirty="0" err="1"/>
              <a:t>terutama</a:t>
            </a:r>
            <a:r>
              <a:rPr lang="en-US" sz="1600" dirty="0"/>
              <a:t> pada </a:t>
            </a:r>
            <a:r>
              <a:rPr lang="en-US" sz="1600" dirty="0" err="1"/>
              <a:t>alinea</a:t>
            </a:r>
            <a:r>
              <a:rPr lang="en-US" sz="1600" dirty="0"/>
              <a:t> </a:t>
            </a:r>
            <a:r>
              <a:rPr lang="en-US" sz="1600" dirty="0" err="1"/>
              <a:t>terakhir</a:t>
            </a:r>
            <a:r>
              <a:rPr lang="en-US" sz="1600" dirty="0"/>
              <a:t>, yang </a:t>
            </a:r>
            <a:r>
              <a:rPr lang="en-US" sz="1600" dirty="0" err="1"/>
              <a:t>memuat</a:t>
            </a:r>
            <a:r>
              <a:rPr lang="en-US" sz="1600" dirty="0"/>
              <a:t> </a:t>
            </a:r>
            <a:r>
              <a:rPr lang="en-US" sz="1600" dirty="0" err="1"/>
              <a:t>dasar</a:t>
            </a:r>
            <a:r>
              <a:rPr lang="en-US" sz="1600" dirty="0"/>
              <a:t> negara Pancasila. </a:t>
            </a:r>
            <a:r>
              <a:rPr lang="en-US" sz="1600" dirty="0" err="1"/>
              <a:t>Sila</a:t>
            </a:r>
            <a:r>
              <a:rPr lang="en-US" sz="1600" dirty="0"/>
              <a:t> </a:t>
            </a:r>
            <a:r>
              <a:rPr lang="en-US" sz="1600" dirty="0" err="1"/>
              <a:t>Ketuhanan</a:t>
            </a:r>
            <a:r>
              <a:rPr lang="en-US" sz="1600" dirty="0"/>
              <a:t> </a:t>
            </a:r>
            <a:r>
              <a:rPr lang="en-US" sz="1600" dirty="0" err="1"/>
              <a:t>mendapatkan</a:t>
            </a:r>
            <a:r>
              <a:rPr lang="en-US" sz="1600" dirty="0"/>
              <a:t> </a:t>
            </a:r>
            <a:r>
              <a:rPr lang="en-US" sz="1600" dirty="0" err="1"/>
              <a:t>penambahan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anak</a:t>
            </a:r>
            <a:r>
              <a:rPr lang="en-US" sz="1600" dirty="0"/>
              <a:t> </a:t>
            </a:r>
            <a:r>
              <a:rPr lang="en-US" sz="1600" dirty="0" err="1"/>
              <a:t>kalimat</a:t>
            </a:r>
            <a:r>
              <a:rPr lang="en-US" sz="1600" dirty="0"/>
              <a:t> “</a:t>
            </a:r>
            <a:r>
              <a:rPr lang="en-US" sz="1600" i="1" dirty="0" err="1"/>
              <a:t>dengan</a:t>
            </a:r>
            <a:r>
              <a:rPr lang="en-US" sz="1600" i="1" dirty="0"/>
              <a:t> </a:t>
            </a:r>
            <a:r>
              <a:rPr lang="en-US" sz="1600" i="1" dirty="0" err="1"/>
              <a:t>kewajiban</a:t>
            </a:r>
            <a:r>
              <a:rPr lang="en-US" sz="1600" i="1" dirty="0"/>
              <a:t> </a:t>
            </a:r>
            <a:r>
              <a:rPr lang="en-US" sz="1600" i="1" dirty="0" err="1"/>
              <a:t>menjalankan</a:t>
            </a:r>
            <a:r>
              <a:rPr lang="en-US" sz="1600" i="1" dirty="0"/>
              <a:t> </a:t>
            </a:r>
            <a:r>
              <a:rPr lang="en-US" sz="1600" i="1" dirty="0" err="1"/>
              <a:t>syari’at</a:t>
            </a:r>
            <a:r>
              <a:rPr lang="en-US" sz="1600" i="1" dirty="0"/>
              <a:t> Islam </a:t>
            </a:r>
            <a:r>
              <a:rPr lang="en-US" sz="1600" i="1" dirty="0" err="1"/>
              <a:t>bagi</a:t>
            </a:r>
            <a:r>
              <a:rPr lang="en-US" sz="1600" i="1" dirty="0"/>
              <a:t> </a:t>
            </a:r>
            <a:r>
              <a:rPr lang="en-US" sz="1600" i="1" dirty="0" err="1"/>
              <a:t>pemeluk-pemeluknya</a:t>
            </a:r>
            <a:r>
              <a:rPr lang="en-US" sz="1600" dirty="0"/>
              <a:t>” (</a:t>
            </a:r>
            <a:r>
              <a:rPr lang="en-US" sz="1600" dirty="0" err="1"/>
              <a:t>kemudian</a:t>
            </a:r>
            <a:r>
              <a:rPr lang="en-US" sz="1600" dirty="0"/>
              <a:t> </a:t>
            </a:r>
            <a:r>
              <a:rPr lang="en-US" sz="1600" dirty="0" err="1"/>
              <a:t>dikenal</a:t>
            </a:r>
            <a:r>
              <a:rPr lang="en-US" sz="1600" dirty="0"/>
              <a:t> </a:t>
            </a:r>
            <a:r>
              <a:rPr lang="en-US" sz="1600" dirty="0" err="1"/>
              <a:t>istilah</a:t>
            </a:r>
            <a:r>
              <a:rPr lang="en-US" sz="1600" dirty="0"/>
              <a:t> “</a:t>
            </a:r>
            <a:r>
              <a:rPr lang="en-US" sz="1600" dirty="0" err="1"/>
              <a:t>tujuh</a:t>
            </a:r>
            <a:r>
              <a:rPr lang="en-US" sz="1600" dirty="0"/>
              <a:t> kata”).</a:t>
            </a:r>
          </a:p>
        </p:txBody>
      </p:sp>
      <p:sp>
        <p:nvSpPr>
          <p:cNvPr id="17" name="Kotak Teks 41">
            <a:extLst>
              <a:ext uri="{FF2B5EF4-FFF2-40B4-BE49-F238E27FC236}">
                <a16:creationId xmlns:a16="http://schemas.microsoft.com/office/drawing/2014/main" id="{86B9ECC7-3A01-55F5-DBE7-0821055C60D7}"/>
              </a:ext>
            </a:extLst>
          </p:cNvPr>
          <p:cNvSpPr txBox="1"/>
          <p:nvPr/>
        </p:nvSpPr>
        <p:spPr>
          <a:xfrm>
            <a:off x="6920976" y="4142677"/>
            <a:ext cx="33107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Panitia</a:t>
            </a:r>
            <a:r>
              <a:rPr lang="en-US" sz="1600" dirty="0"/>
              <a:t> Sembilan </a:t>
            </a:r>
            <a:r>
              <a:rPr lang="en-US" sz="1600" dirty="0" err="1"/>
              <a:t>menyetujui</a:t>
            </a:r>
            <a:r>
              <a:rPr lang="en-US" sz="1600" dirty="0"/>
              <a:t> </a:t>
            </a:r>
            <a:r>
              <a:rPr lang="en-US" sz="1600" dirty="0" err="1"/>
              <a:t>rancangan</a:t>
            </a:r>
            <a:r>
              <a:rPr lang="en-US" sz="1600" dirty="0"/>
              <a:t> </a:t>
            </a:r>
            <a:r>
              <a:rPr lang="en-US" sz="1600" dirty="0" err="1"/>
              <a:t>pembukaan</a:t>
            </a:r>
            <a:r>
              <a:rPr lang="en-US" sz="1600" dirty="0"/>
              <a:t> UUD pada </a:t>
            </a:r>
            <a:r>
              <a:rPr lang="en-US" sz="1600" dirty="0" err="1"/>
              <a:t>tanggal</a:t>
            </a:r>
            <a:r>
              <a:rPr lang="en-US" sz="1600" dirty="0"/>
              <a:t> 22 </a:t>
            </a:r>
            <a:r>
              <a:rPr lang="en-US" sz="1600" dirty="0" err="1"/>
              <a:t>Juni</a:t>
            </a:r>
            <a:r>
              <a:rPr lang="en-US" sz="1600" dirty="0"/>
              <a:t> 1945. </a:t>
            </a:r>
          </a:p>
        </p:txBody>
      </p:sp>
      <p:sp>
        <p:nvSpPr>
          <p:cNvPr id="18" name="Kotak Teks 42">
            <a:extLst>
              <a:ext uri="{FF2B5EF4-FFF2-40B4-BE49-F238E27FC236}">
                <a16:creationId xmlns:a16="http://schemas.microsoft.com/office/drawing/2014/main" id="{5A3D2C84-AAD7-5FC7-B34D-927E272741C5}"/>
              </a:ext>
            </a:extLst>
          </p:cNvPr>
          <p:cNvSpPr txBox="1"/>
          <p:nvPr/>
        </p:nvSpPr>
        <p:spPr>
          <a:xfrm>
            <a:off x="1238903" y="3819511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19" name="Kotak Teks 42">
            <a:extLst>
              <a:ext uri="{FF2B5EF4-FFF2-40B4-BE49-F238E27FC236}">
                <a16:creationId xmlns:a16="http://schemas.microsoft.com/office/drawing/2014/main" id="{AF51040B-8057-C1FB-04A4-0CDC3BA84A4F}"/>
              </a:ext>
            </a:extLst>
          </p:cNvPr>
          <p:cNvSpPr txBox="1"/>
          <p:nvPr/>
        </p:nvSpPr>
        <p:spPr>
          <a:xfrm>
            <a:off x="6482422" y="3819511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1026" name="Picture 2" descr="PANCASILA DALAM ARUS SEJARAH BANGSA INDONESIA">
            <a:extLst>
              <a:ext uri="{FF2B5EF4-FFF2-40B4-BE49-F238E27FC236}">
                <a16:creationId xmlns:a16="http://schemas.microsoft.com/office/drawing/2014/main" id="{072836F2-1E10-4CB9-102C-8B6EC881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42" y="1188659"/>
            <a:ext cx="4028433" cy="2479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839AF9-F830-5D45-52EA-8ABDF7EB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777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4331022" y="690687"/>
            <a:ext cx="64877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Masa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Sidang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2 </a:t>
            </a:r>
          </a:p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(10-17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Juli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1945)</a:t>
            </a:r>
            <a:endParaRPr lang="en-US" sz="2000"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4436747" y="1699010"/>
            <a:ext cx="76167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Rumusan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Piagam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Jakarta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direspon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secara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tajam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oleh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Latuharhary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Berkat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moderasi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Soekarno,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Piagam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Jakarta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bertahan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hingga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akhir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masa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persidangan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kedua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(17 </a:t>
            </a:r>
            <a:r>
              <a:rPr lang="en-US" sz="2000" dirty="0" err="1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Juli</a:t>
            </a:r>
            <a:r>
              <a:rPr lang="en-US" sz="2000" dirty="0">
                <a:ln w="31550" cmpd="sng">
                  <a:noFill/>
                  <a:prstDash val="solid"/>
                </a:ln>
                <a:latin typeface="Roboto" panose="02000000000000000000" pitchFamily="2" charset="0"/>
                <a:ea typeface="Roboto" panose="02000000000000000000" pitchFamily="2" charset="0"/>
              </a:rPr>
              <a:t> 1945).</a:t>
            </a:r>
          </a:p>
          <a:p>
            <a:pPr algn="just"/>
            <a:endParaRPr lang="en-US" sz="2000" dirty="0">
              <a:ln w="31550" cmpd="sng">
                <a:noFill/>
                <a:prstDash val="solid"/>
              </a:ln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Pada 9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Agustus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1945,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Radjiman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Wediodiningrat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Soekarno, dan Hatta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menemui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Terauchi di Vietnam.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pertemuan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Terauchi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resmi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membentuk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PPKI yang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beranggotakan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21 orang dan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menunjuk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Soekarno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Ketua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/>
            <a:endParaRPr lang="en-US" sz="2000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bertekuk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lutut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pada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Sekutu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setelah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pemboman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Hiroshima dan Nagasaki pada 6 dan 9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Agustus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1945.</a:t>
            </a:r>
          </a:p>
          <a:p>
            <a:pPr algn="just"/>
            <a:endParaRPr lang="en-US" sz="2000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704020202020204" pitchFamily="34" charset="0"/>
              <a:buChar char="•"/>
            </a:pP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menghindari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anggapan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bahwa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kemerdekaan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adalah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hadiah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Soekarno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menambahkan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6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PPKI dan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memproklamirkan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kemerdekaan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tidak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atas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nama</a:t>
            </a:r>
            <a:r>
              <a:rPr lang="en-US" sz="20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PPKI.</a:t>
            </a:r>
          </a:p>
          <a:p>
            <a:pPr marL="285750" indent="-285750" algn="just">
              <a:buFont typeface="Arial" panose="020B0704020202020204" pitchFamily="34" charset="0"/>
              <a:buChar char="•"/>
            </a:pPr>
            <a:endParaRPr lang="en-US" sz="2000" dirty="0">
              <a:ln w="31550" cmpd="sng">
                <a:noFill/>
                <a:prstDash val="solid"/>
              </a:ln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42D0504-7A83-99CC-1286-5BA83597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1" y="3066473"/>
            <a:ext cx="3543653" cy="28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asil Sidang PPKI Pertama, Kedua, dan Ketiga">
            <a:extLst>
              <a:ext uri="{FF2B5EF4-FFF2-40B4-BE49-F238E27FC236}">
                <a16:creationId xmlns:a16="http://schemas.microsoft.com/office/drawing/2014/main" id="{517A7504-E5B6-15A3-5AE9-988A6C93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2" y="722046"/>
            <a:ext cx="3536926" cy="23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2F0807-FA7C-3775-BA8C-3D38E1AD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91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083CF-99FC-DF35-5E94-751F796C654A}"/>
              </a:ext>
            </a:extLst>
          </p:cNvPr>
          <p:cNvSpPr txBox="1"/>
          <p:nvPr/>
        </p:nvSpPr>
        <p:spPr>
          <a:xfrm>
            <a:off x="762084" y="920448"/>
            <a:ext cx="92897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Keanggotaan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Panitia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PPKI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64E77D-0733-1905-BC9C-3D8713DA0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" t="4682" r="7009"/>
          <a:stretch/>
        </p:blipFill>
        <p:spPr>
          <a:xfrm>
            <a:off x="762084" y="1723891"/>
            <a:ext cx="10243127" cy="458190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1B82E1-8E6A-BF48-236D-58DF9655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529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4370985" y="1601296"/>
            <a:ext cx="57694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Sehari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Sebelum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Sidang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PPKI</a:t>
            </a:r>
            <a:endParaRPr lang="en-US" sz="2800" dirty="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3FD1AD3-1519-2C95-0AE5-92875D336C67}"/>
              </a:ext>
            </a:extLst>
          </p:cNvPr>
          <p:cNvSpPr txBox="1"/>
          <p:nvPr/>
        </p:nvSpPr>
        <p:spPr>
          <a:xfrm>
            <a:off x="881548" y="3487250"/>
            <a:ext cx="10689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>
              <a:buFont typeface="Arial" panose="020B0704020202020204" pitchFamily="34" charset="0"/>
              <a:buChar char="•"/>
              <a:defRPr/>
            </a:pP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Sehari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sebelum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sidang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PPKI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penetapan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UUD,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tersiar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kabar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rakyat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Kristen di Indonesia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timur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menolak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bergabung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jika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syariat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Islam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masuk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UUD.</a:t>
            </a:r>
          </a:p>
          <a:p>
            <a:pPr marL="457200" indent="-457200" algn="just" defTabSz="914400">
              <a:buFont typeface="Arial" panose="020B0704020202020204" pitchFamily="34" charset="0"/>
              <a:buChar char="•"/>
              <a:defRPr/>
            </a:pP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Moh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Hatta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berinisiatif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mengumpulkan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golongan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Islam di PPKI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membicarakan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hal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tersebut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Wakil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golongan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Islam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merelakan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dihapusnya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“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tujuh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kata” 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menggantinya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dengan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“Yang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Maha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Esa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</a:p>
          <a:p>
            <a:pPr marL="457200" indent="-457200" algn="just" defTabSz="914400">
              <a:buFont typeface="Arial" panose="020B0704020202020204" pitchFamily="34" charset="0"/>
              <a:buChar char="•"/>
              <a:defRPr/>
            </a:pP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Selain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itu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istilah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mukaddimah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diganti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dengan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pembukaan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syarat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Presiden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beragama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Islam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dihapuskan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457200" indent="-457200" algn="just" defTabSz="914400">
              <a:buFont typeface="Arial" panose="020B0704020202020204" pitchFamily="34" charset="0"/>
              <a:buChar char="•"/>
              <a:defRPr/>
            </a:pP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Sidang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tanggal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18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Agustus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1945 PPKI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menetapkan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Pembukaan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UUD 1945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seperti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sekarang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versi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final 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berkekuatan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hukum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7170" name="Picture 2" descr="Piagam Jakarta: Sejarah, Tokoh, Bunyi, Naskah, &amp; Rumusan">
            <a:extLst>
              <a:ext uri="{FF2B5EF4-FFF2-40B4-BE49-F238E27FC236}">
                <a16:creationId xmlns:a16="http://schemas.microsoft.com/office/drawing/2014/main" id="{9BC23925-E009-6EDE-84AA-0C684AC4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5" y="712798"/>
            <a:ext cx="3498555" cy="25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042C4CB-A550-9E3C-6A01-34A6C633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65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6" name="Kotak Teks 30">
            <a:extLst>
              <a:ext uri="{FF2B5EF4-FFF2-40B4-BE49-F238E27FC236}">
                <a16:creationId xmlns:a16="http://schemas.microsoft.com/office/drawing/2014/main" id="{2C188FC0-4613-3F6A-D5AE-EBF85E87CB5B}"/>
              </a:ext>
            </a:extLst>
          </p:cNvPr>
          <p:cNvSpPr txBox="1"/>
          <p:nvPr/>
        </p:nvSpPr>
        <p:spPr>
          <a:xfrm>
            <a:off x="1453404" y="4261146"/>
            <a:ext cx="9285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704020202020204" pitchFamily="34" charset="0"/>
              <a:buNone/>
            </a:pPr>
            <a:r>
              <a:rPr lang="en-US" sz="2400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 SEJARAH PERUMUSAN PANCASILA DAN PEMBENTUKAN NEGARA KESATUAN REPUBLIK INDONESIA, BISA DISARIKAN NILAI-NILAI LUHUR YANG DIWARISKAN PARA PENDIRI BANGSA</a:t>
            </a:r>
          </a:p>
        </p:txBody>
      </p:sp>
      <p:pic>
        <p:nvPicPr>
          <p:cNvPr id="4098" name="Picture 2" descr="92 Tahun Sejarah dan Isi Teks Sumpah Pemuda 28 Oktober 1928 Halaman all -  Kompas.com">
            <a:extLst>
              <a:ext uri="{FF2B5EF4-FFF2-40B4-BE49-F238E27FC236}">
                <a16:creationId xmlns:a16="http://schemas.microsoft.com/office/drawing/2014/main" id="{221255F2-2A49-6054-D56F-55FBF099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99" y="879476"/>
            <a:ext cx="6194801" cy="309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0656A99-D8B9-078A-2E03-06905AC66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6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ECB65-F959-94A9-DD58-D589A077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15619"/>
          <a:stretch/>
        </p:blipFill>
        <p:spPr>
          <a:xfrm>
            <a:off x="-76596" y="0"/>
            <a:ext cx="122685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Kotak Teks 23">
            <a:extLst>
              <a:ext uri="{FF2B5EF4-FFF2-40B4-BE49-F238E27FC236}">
                <a16:creationId xmlns:a16="http://schemas.microsoft.com/office/drawing/2014/main" id="{E7F40F4C-6BC1-6D92-D6C1-503AB150042F}"/>
              </a:ext>
            </a:extLst>
          </p:cNvPr>
          <p:cNvSpPr txBox="1"/>
          <p:nvPr/>
        </p:nvSpPr>
        <p:spPr>
          <a:xfrm>
            <a:off x="1424851" y="2716479"/>
            <a:ext cx="9342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Sejarah </a:t>
            </a:r>
            <a:r>
              <a:rPr lang="en-US" altLang="en-ID" sz="4000" b="1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Kemerdakaan</a:t>
            </a:r>
            <a:r>
              <a:rPr lang="en-US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altLang="en-ID" sz="4000" b="1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Perumusan</a:t>
            </a:r>
            <a:r>
              <a:rPr lang="en-US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Pancasila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52DEFA-E626-723E-E1DE-5F9FF737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22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8FFD0-CBF6-B763-8EA5-88119B30B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2"/>
          <a:stretch/>
        </p:blipFill>
        <p:spPr>
          <a:xfrm>
            <a:off x="-88742" y="-101600"/>
            <a:ext cx="12280742" cy="695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Kotak Teks 23">
            <a:extLst>
              <a:ext uri="{FF2B5EF4-FFF2-40B4-BE49-F238E27FC236}">
                <a16:creationId xmlns:a16="http://schemas.microsoft.com/office/drawing/2014/main" id="{CA5AECB3-43BD-BF1F-E4BB-2014106DD248}"/>
              </a:ext>
            </a:extLst>
          </p:cNvPr>
          <p:cNvSpPr txBox="1"/>
          <p:nvPr/>
        </p:nvSpPr>
        <p:spPr>
          <a:xfrm>
            <a:off x="1424851" y="2716479"/>
            <a:ext cx="9342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NASIONALISME</a:t>
            </a:r>
            <a:r>
              <a:rPr lang="en-US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DAN KESEIMBANGAN NILAI LOKAL-UNIVERSAL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E03AD7D-4B7D-54FE-1C05-3209B41D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81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6" name="Kotak Teks 36">
            <a:extLst>
              <a:ext uri="{FF2B5EF4-FFF2-40B4-BE49-F238E27FC236}">
                <a16:creationId xmlns:a16="http://schemas.microsoft.com/office/drawing/2014/main" id="{CC15DF5F-BA5E-6DAD-4927-6577956EF0B0}"/>
              </a:ext>
            </a:extLst>
          </p:cNvPr>
          <p:cNvSpPr txBox="1"/>
          <p:nvPr/>
        </p:nvSpPr>
        <p:spPr>
          <a:xfrm>
            <a:off x="1276933" y="2562008"/>
            <a:ext cx="1000990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Tokoh-tokoh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pergerakan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revolusi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kemerdekaan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adalah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didik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Politik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Etis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Golongan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terpelajar</a:t>
            </a:r>
            <a:r>
              <a:rPr lang="id-ID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pelopor pergerakan nasional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dididik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secara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Eropa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tapi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tidak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melupakan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jati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bangsanya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en-ID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Boedi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Oetomo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—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didirikan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oleh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pelajar-pelajar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STOVIA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utk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memajukan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budaya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Jawa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sekaligus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menumbuhkan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kesadaran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berorganisasi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); Ki Hajar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Dewantara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jebolan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STOVIA)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mendirikan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Taman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Siswa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pada 1922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berprinsip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kearifan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lokal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Ing </a:t>
            </a:r>
            <a:r>
              <a:rPr lang="en-US" i="1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Ngarso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Sung </a:t>
            </a:r>
            <a:r>
              <a:rPr lang="en-US" i="1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Tulada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dst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),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dsb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.</a:t>
            </a:r>
            <a:endParaRPr lang="en-US" altLang="en-ID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Soekarno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lulusan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i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Technische</a:t>
            </a:r>
            <a:r>
              <a:rPr lang="en-US" altLang="en-ID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i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Hoogeschool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sekarang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ITB)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tapi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sangat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sadar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pentingnya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menggali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nilai-nilai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lokal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dasar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persatuan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Nasional.</a:t>
            </a:r>
            <a:endParaRPr lang="en-US" altLang="en-ID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Diskursus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isu-isu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internasional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nasionalisme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China ala Sun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Yat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Sen,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perdebatan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teoretik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tentang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bangsa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antara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Renan, Otto Bauer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dsb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tidak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melupakan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Soekarno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arti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penting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kearifan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lokal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penggalian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Pancasila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—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mulai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dari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penamaan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rujukan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sejarah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hingga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kesadaran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menggali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dari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budaya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lokal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.</a:t>
            </a:r>
            <a:endParaRPr lang="en-US" altLang="en-ID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Golongan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terpelajar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juga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menghormati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konsensus</a:t>
            </a:r>
            <a:r>
              <a:rPr lang="en-US" altLang="en-ID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(ijma') Pancasila.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2625458" y="405729"/>
            <a:ext cx="717758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Pergolakan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Kemerdekaan</a:t>
            </a:r>
            <a:endParaRPr lang="en-US" sz="3300" dirty="0"/>
          </a:p>
        </p:txBody>
      </p:sp>
      <p:pic>
        <p:nvPicPr>
          <p:cNvPr id="10242" name="Picture 2" descr="STOVIA, Sekolah yang Melahirkan Tokoh Hari Kebangkitan Nasional - Semua  Halaman - Intisari">
            <a:extLst>
              <a:ext uri="{FF2B5EF4-FFF2-40B4-BE49-F238E27FC236}">
                <a16:creationId xmlns:a16="http://schemas.microsoft.com/office/drawing/2014/main" id="{0143730B-9FAD-1170-5DF2-B06F6AA37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98" y="1113561"/>
            <a:ext cx="2074429" cy="138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TOVIA, Sekolah Kedokteran Di Batavia Pertama Yang Didirikan Oleh Belanda |  Indozone.id">
            <a:extLst>
              <a:ext uri="{FF2B5EF4-FFF2-40B4-BE49-F238E27FC236}">
                <a16:creationId xmlns:a16="http://schemas.microsoft.com/office/drawing/2014/main" id="{239D9836-09B2-1EA7-5E3E-DCBB6798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7" y="1113560"/>
            <a:ext cx="2194743" cy="13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TOVIA: Sekolah Dokter Perintis Di Indonesia">
            <a:extLst>
              <a:ext uri="{FF2B5EF4-FFF2-40B4-BE49-F238E27FC236}">
                <a16:creationId xmlns:a16="http://schemas.microsoft.com/office/drawing/2014/main" id="{7E1B32BC-F247-0911-152B-F9505F1C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33" y="1121584"/>
            <a:ext cx="1819914" cy="13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DBDDA-6790-55E2-8CB9-8BA853835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78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DA2AFD-3F26-574A-17AF-F7D3848D8901}"/>
              </a:ext>
            </a:extLst>
          </p:cNvPr>
          <p:cNvSpPr txBox="1"/>
          <p:nvPr/>
        </p:nvSpPr>
        <p:spPr>
          <a:xfrm>
            <a:off x="677300" y="603331"/>
            <a:ext cx="38037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Pancasila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Tidak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Anti-Agama</a:t>
            </a:r>
            <a:endParaRPr lang="en-US" sz="2000" dirty="0"/>
          </a:p>
        </p:txBody>
      </p:sp>
      <p:sp>
        <p:nvSpPr>
          <p:cNvPr id="23" name="Kotak Teks 36">
            <a:extLst>
              <a:ext uri="{FF2B5EF4-FFF2-40B4-BE49-F238E27FC236}">
                <a16:creationId xmlns:a16="http://schemas.microsoft.com/office/drawing/2014/main" id="{46B1117D-A0A1-A7DE-419F-57470E9AD98B}"/>
              </a:ext>
            </a:extLst>
          </p:cNvPr>
          <p:cNvSpPr txBox="1"/>
          <p:nvPr/>
        </p:nvSpPr>
        <p:spPr>
          <a:xfrm>
            <a:off x="4960767" y="1774357"/>
            <a:ext cx="4977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Banyak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tokoh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agama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 yang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dibentuk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menyiapkan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dasar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negara dan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konstitusi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Kotak Teks 36">
            <a:extLst>
              <a:ext uri="{FF2B5EF4-FFF2-40B4-BE49-F238E27FC236}">
                <a16:creationId xmlns:a16="http://schemas.microsoft.com/office/drawing/2014/main" id="{740EFFE7-5988-DC6D-E826-0EB4F99C2EA3}"/>
              </a:ext>
            </a:extLst>
          </p:cNvPr>
          <p:cNvSpPr txBox="1"/>
          <p:nvPr/>
        </p:nvSpPr>
        <p:spPr>
          <a:xfrm>
            <a:off x="4960767" y="2740034"/>
            <a:ext cx="55059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 Muhammadiyah: Ki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Bagus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Hadikusumo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Kasman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Singodimedjo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Abdul Kahar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Muzakir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Soekarno juga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Muhammadiyah</a:t>
            </a:r>
          </a:p>
          <a:p>
            <a:pPr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Kotak Teks 36">
            <a:extLst>
              <a:ext uri="{FF2B5EF4-FFF2-40B4-BE49-F238E27FC236}">
                <a16:creationId xmlns:a16="http://schemas.microsoft.com/office/drawing/2014/main" id="{7A1A7F6D-C0C8-D85F-6B96-057D677B61D6}"/>
              </a:ext>
            </a:extLst>
          </p:cNvPr>
          <p:cNvSpPr txBox="1"/>
          <p:nvPr/>
        </p:nvSpPr>
        <p:spPr>
          <a:xfrm>
            <a:off x="4960767" y="3705462"/>
            <a:ext cx="4479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 NU: Wahid Hasyim</a:t>
            </a:r>
          </a:p>
          <a:p>
            <a:pPr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Kotak Teks 36">
            <a:extLst>
              <a:ext uri="{FF2B5EF4-FFF2-40B4-BE49-F238E27FC236}">
                <a16:creationId xmlns:a16="http://schemas.microsoft.com/office/drawing/2014/main" id="{E0EE6B45-DC8E-C5E7-57BB-A4F576789D8A}"/>
              </a:ext>
            </a:extLst>
          </p:cNvPr>
          <p:cNvSpPr txBox="1"/>
          <p:nvPr/>
        </p:nvSpPr>
        <p:spPr>
          <a:xfrm>
            <a:off x="4894832" y="4349907"/>
            <a:ext cx="44792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Gagasan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Soekarno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tentang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Pancasila juga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diperoleh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dengan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cara-cara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islami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Sehari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sebelum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berbicara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di siding BPUPK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tanggal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Juni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1945, Soekarno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bermunajat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kepada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Allah SWT</a:t>
            </a:r>
          </a:p>
          <a:p>
            <a:pPr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Kotak Teks 42">
            <a:extLst>
              <a:ext uri="{FF2B5EF4-FFF2-40B4-BE49-F238E27FC236}">
                <a16:creationId xmlns:a16="http://schemas.microsoft.com/office/drawing/2014/main" id="{AB65F9BA-85E0-2926-0C03-F07F4C9590EB}"/>
              </a:ext>
            </a:extLst>
          </p:cNvPr>
          <p:cNvSpPr txBox="1"/>
          <p:nvPr/>
        </p:nvSpPr>
        <p:spPr>
          <a:xfrm>
            <a:off x="4465012" y="1543524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8" name="Kotak Teks 42">
            <a:extLst>
              <a:ext uri="{FF2B5EF4-FFF2-40B4-BE49-F238E27FC236}">
                <a16:creationId xmlns:a16="http://schemas.microsoft.com/office/drawing/2014/main" id="{12AC051C-EC90-079B-0BF5-7E3ED4C99881}"/>
              </a:ext>
            </a:extLst>
          </p:cNvPr>
          <p:cNvSpPr txBox="1"/>
          <p:nvPr/>
        </p:nvSpPr>
        <p:spPr>
          <a:xfrm>
            <a:off x="4465012" y="2509201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9" name="Kotak Teks 42">
            <a:extLst>
              <a:ext uri="{FF2B5EF4-FFF2-40B4-BE49-F238E27FC236}">
                <a16:creationId xmlns:a16="http://schemas.microsoft.com/office/drawing/2014/main" id="{74F53E50-B0DF-7190-2988-BAC7F487556B}"/>
              </a:ext>
            </a:extLst>
          </p:cNvPr>
          <p:cNvSpPr txBox="1"/>
          <p:nvPr/>
        </p:nvSpPr>
        <p:spPr>
          <a:xfrm>
            <a:off x="4459433" y="3472260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3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30" name="Kotak Teks 42">
            <a:extLst>
              <a:ext uri="{FF2B5EF4-FFF2-40B4-BE49-F238E27FC236}">
                <a16:creationId xmlns:a16="http://schemas.microsoft.com/office/drawing/2014/main" id="{D7459C42-C364-C6A5-A4F9-6B671058B4CA}"/>
              </a:ext>
            </a:extLst>
          </p:cNvPr>
          <p:cNvSpPr txBox="1"/>
          <p:nvPr/>
        </p:nvSpPr>
        <p:spPr>
          <a:xfrm>
            <a:off x="4452354" y="4124261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4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11266" name="Picture 2" descr="Tegaskan Keislaman Jokowi, Yenny Wahid: Ibundanya Ikut Pengajian NU">
            <a:extLst>
              <a:ext uri="{FF2B5EF4-FFF2-40B4-BE49-F238E27FC236}">
                <a16:creationId xmlns:a16="http://schemas.microsoft.com/office/drawing/2014/main" id="{8873D790-B4EC-1AB7-8B8F-86FC1567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2" y="1772875"/>
            <a:ext cx="3803782" cy="2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adiri Festival Budaya Tanah Toraja, Presiden Ajak Masyarakat Jaga  Persatuan – Liputan Islam">
            <a:extLst>
              <a:ext uri="{FF2B5EF4-FFF2-40B4-BE49-F238E27FC236}">
                <a16:creationId xmlns:a16="http://schemas.microsoft.com/office/drawing/2014/main" id="{DBE796B3-F756-F0BF-F96B-878AEAA7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2" y="3922838"/>
            <a:ext cx="3803782" cy="21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3FCDEF3-B444-8724-D6C5-61E53EA8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61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791736" y="616220"/>
            <a:ext cx="884110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Pentingnya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Memiliki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Cara Pandang yang Luas dan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Moderat</a:t>
            </a:r>
            <a:endParaRPr lang="en-US" sz="2800" dirty="0"/>
          </a:p>
        </p:txBody>
      </p:sp>
      <p:sp>
        <p:nvSpPr>
          <p:cNvPr id="3" name="AutoShape 4" descr="Image result for presiden jokowi baju adat">
            <a:extLst>
              <a:ext uri="{FF2B5EF4-FFF2-40B4-BE49-F238E27FC236}">
                <a16:creationId xmlns:a16="http://schemas.microsoft.com/office/drawing/2014/main" id="{12FF3D5B-247A-9035-4890-B5BD86382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323" y="14471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2056" name="Picture 8" descr="Image result for presiden jokowi baju adat hd">
            <a:extLst>
              <a:ext uri="{FF2B5EF4-FFF2-40B4-BE49-F238E27FC236}">
                <a16:creationId xmlns:a16="http://schemas.microsoft.com/office/drawing/2014/main" id="{820353E1-3B19-4712-63DF-212E13C5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1904092"/>
            <a:ext cx="3588808" cy="24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Kotak Teks 36">
            <a:extLst>
              <a:ext uri="{FF2B5EF4-FFF2-40B4-BE49-F238E27FC236}">
                <a16:creationId xmlns:a16="http://schemas.microsoft.com/office/drawing/2014/main" id="{D9D19AFE-7297-665B-F0E1-12328EBF422F}"/>
              </a:ext>
            </a:extLst>
          </p:cNvPr>
          <p:cNvSpPr txBox="1"/>
          <p:nvPr/>
        </p:nvSpPr>
        <p:spPr>
          <a:xfrm>
            <a:off x="4771160" y="2367567"/>
            <a:ext cx="5947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Kerelaan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untuk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menghapus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“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tujuh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kata”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menunjukkan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adanya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kesadaran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intersubjektivitas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di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antara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para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pendiri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bangsa</a:t>
            </a: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alt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Kotak Teks 36">
            <a:extLst>
              <a:ext uri="{FF2B5EF4-FFF2-40B4-BE49-F238E27FC236}">
                <a16:creationId xmlns:a16="http://schemas.microsoft.com/office/drawing/2014/main" id="{3DAEE663-7C7A-374E-17CC-315C623A2307}"/>
              </a:ext>
            </a:extLst>
          </p:cNvPr>
          <p:cNvSpPr txBox="1"/>
          <p:nvPr/>
        </p:nvSpPr>
        <p:spPr>
          <a:xfrm>
            <a:off x="4771159" y="3247043"/>
            <a:ext cx="61928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Kesadaran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intersubjektivitas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memiliki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tingkat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keabsahan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lebih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tinggi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ketimbang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kesadaran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individual</a:t>
            </a:r>
          </a:p>
          <a:p>
            <a:pPr algn="l"/>
            <a:endParaRPr lang="en-US" altLang="en-ID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Kotak Teks 36">
            <a:extLst>
              <a:ext uri="{FF2B5EF4-FFF2-40B4-BE49-F238E27FC236}">
                <a16:creationId xmlns:a16="http://schemas.microsoft.com/office/drawing/2014/main" id="{1CA46E6E-11A7-7172-1E18-5FFF9A60489A}"/>
              </a:ext>
            </a:extLst>
          </p:cNvPr>
          <p:cNvSpPr txBox="1"/>
          <p:nvPr/>
        </p:nvSpPr>
        <p:spPr>
          <a:xfrm>
            <a:off x="4771159" y="4063004"/>
            <a:ext cx="522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Kesadaran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intersubjektivitas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=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konsensus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(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ijma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</a:t>
            </a:r>
          </a:p>
          <a:p>
            <a:pPr algn="l"/>
            <a:endParaRPr lang="en-US" altLang="en-ID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Kotak Teks 36">
            <a:extLst>
              <a:ext uri="{FF2B5EF4-FFF2-40B4-BE49-F238E27FC236}">
                <a16:creationId xmlns:a16="http://schemas.microsoft.com/office/drawing/2014/main" id="{937A19D9-6C89-DC90-F155-934934EC3217}"/>
              </a:ext>
            </a:extLst>
          </p:cNvPr>
          <p:cNvSpPr txBox="1"/>
          <p:nvPr/>
        </p:nvSpPr>
        <p:spPr>
          <a:xfrm>
            <a:off x="4771160" y="4863606"/>
            <a:ext cx="5947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Konsensus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tersebut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menjadikan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Pancasila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bukan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lagi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karya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perseorangan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melainkan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karya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seluruh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bangsa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Indonesia</a:t>
            </a:r>
          </a:p>
          <a:p>
            <a:pPr algn="l"/>
            <a:endParaRPr lang="en-US" altLang="en-ID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Kotak Teks 42">
            <a:extLst>
              <a:ext uri="{FF2B5EF4-FFF2-40B4-BE49-F238E27FC236}">
                <a16:creationId xmlns:a16="http://schemas.microsoft.com/office/drawing/2014/main" id="{A2839EC9-D714-E11C-07E2-576EAC5BECCB}"/>
              </a:ext>
            </a:extLst>
          </p:cNvPr>
          <p:cNvSpPr txBox="1"/>
          <p:nvPr/>
        </p:nvSpPr>
        <p:spPr>
          <a:xfrm>
            <a:off x="4275405" y="2136734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2" name="Kotak Teks 42">
            <a:extLst>
              <a:ext uri="{FF2B5EF4-FFF2-40B4-BE49-F238E27FC236}">
                <a16:creationId xmlns:a16="http://schemas.microsoft.com/office/drawing/2014/main" id="{5EBC8D3A-2E99-6B40-D94F-D5E9016A6989}"/>
              </a:ext>
            </a:extLst>
          </p:cNvPr>
          <p:cNvSpPr txBox="1"/>
          <p:nvPr/>
        </p:nvSpPr>
        <p:spPr>
          <a:xfrm>
            <a:off x="4275405" y="3016210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3" name="Kotak Teks 42">
            <a:extLst>
              <a:ext uri="{FF2B5EF4-FFF2-40B4-BE49-F238E27FC236}">
                <a16:creationId xmlns:a16="http://schemas.microsoft.com/office/drawing/2014/main" id="{8CD3DAB8-5C37-E5BA-C4F9-6B82A2DD4C13}"/>
              </a:ext>
            </a:extLst>
          </p:cNvPr>
          <p:cNvSpPr txBox="1"/>
          <p:nvPr/>
        </p:nvSpPr>
        <p:spPr>
          <a:xfrm>
            <a:off x="4307033" y="3831885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3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4" name="Kotak Teks 42">
            <a:extLst>
              <a:ext uri="{FF2B5EF4-FFF2-40B4-BE49-F238E27FC236}">
                <a16:creationId xmlns:a16="http://schemas.microsoft.com/office/drawing/2014/main" id="{267AB34E-C274-9444-31FE-7F03451623CE}"/>
              </a:ext>
            </a:extLst>
          </p:cNvPr>
          <p:cNvSpPr txBox="1"/>
          <p:nvPr/>
        </p:nvSpPr>
        <p:spPr>
          <a:xfrm>
            <a:off x="4328682" y="4637960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4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D4E4F1-7670-08CE-3FD3-65A69333F834}"/>
              </a:ext>
            </a:extLst>
          </p:cNvPr>
          <p:cNvSpPr/>
          <p:nvPr/>
        </p:nvSpPr>
        <p:spPr>
          <a:xfrm>
            <a:off x="11552664" y="1970365"/>
            <a:ext cx="637477" cy="455123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46AE4A-5D6D-F640-57A9-1741BDD9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74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pic>
        <p:nvPicPr>
          <p:cNvPr id="1026" name="Picture 2" descr="Image result for patung pahlawan">
            <a:extLst>
              <a:ext uri="{FF2B5EF4-FFF2-40B4-BE49-F238E27FC236}">
                <a16:creationId xmlns:a16="http://schemas.microsoft.com/office/drawing/2014/main" id="{D019F446-1255-8D83-A1AC-D4AF38C6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3" y="1870010"/>
            <a:ext cx="3272731" cy="344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DA2AFD-3F26-574A-17AF-F7D3848D8901}"/>
              </a:ext>
            </a:extLst>
          </p:cNvPr>
          <p:cNvSpPr txBox="1"/>
          <p:nvPr/>
        </p:nvSpPr>
        <p:spPr>
          <a:xfrm>
            <a:off x="786691" y="719727"/>
            <a:ext cx="676334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Pancasila dan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Transendensi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Kemanusiaan</a:t>
            </a:r>
            <a:endParaRPr lang="en-US" sz="2000" dirty="0"/>
          </a:p>
        </p:txBody>
      </p:sp>
      <p:sp>
        <p:nvSpPr>
          <p:cNvPr id="23" name="Kotak Teks 36">
            <a:extLst>
              <a:ext uri="{FF2B5EF4-FFF2-40B4-BE49-F238E27FC236}">
                <a16:creationId xmlns:a16="http://schemas.microsoft.com/office/drawing/2014/main" id="{46B1117D-A0A1-A7DE-419F-57470E9AD98B}"/>
              </a:ext>
            </a:extLst>
          </p:cNvPr>
          <p:cNvSpPr txBox="1"/>
          <p:nvPr/>
        </p:nvSpPr>
        <p:spPr>
          <a:xfrm>
            <a:off x="4641971" y="1838463"/>
            <a:ext cx="6276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Pancasila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mengakui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hak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asasi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manusia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sekaligus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mentransendensikan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kemanusiaan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Kotak Teks 36">
            <a:extLst>
              <a:ext uri="{FF2B5EF4-FFF2-40B4-BE49-F238E27FC236}">
                <a16:creationId xmlns:a16="http://schemas.microsoft.com/office/drawing/2014/main" id="{740EFFE7-5988-DC6D-E826-0EB4F99C2EA3}"/>
              </a:ext>
            </a:extLst>
          </p:cNvPr>
          <p:cNvSpPr txBox="1"/>
          <p:nvPr/>
        </p:nvSpPr>
        <p:spPr>
          <a:xfrm>
            <a:off x="4631269" y="2661590"/>
            <a:ext cx="62768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Pancasila dan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Konstitusi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mengatur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hak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dasar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—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sandang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/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pangan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pendidikan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ekspresi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kebudayaan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hingga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hak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untuk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dipilih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kemerdekaan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dan NKRI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adalah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nikmat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terbesar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karena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memberi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Hak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yang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sama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untuk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semua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warga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negara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menjadi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Pemimpin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Politik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).</a:t>
            </a:r>
          </a:p>
          <a:p>
            <a:pPr algn="just"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Kotak Teks 42">
            <a:extLst>
              <a:ext uri="{FF2B5EF4-FFF2-40B4-BE49-F238E27FC236}">
                <a16:creationId xmlns:a16="http://schemas.microsoft.com/office/drawing/2014/main" id="{AB65F9BA-85E0-2926-0C03-F07F4C9590EB}"/>
              </a:ext>
            </a:extLst>
          </p:cNvPr>
          <p:cNvSpPr txBox="1"/>
          <p:nvPr/>
        </p:nvSpPr>
        <p:spPr>
          <a:xfrm>
            <a:off x="4100535" y="1684673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8" name="Kotak Teks 42">
            <a:extLst>
              <a:ext uri="{FF2B5EF4-FFF2-40B4-BE49-F238E27FC236}">
                <a16:creationId xmlns:a16="http://schemas.microsoft.com/office/drawing/2014/main" id="{12AC051C-EC90-079B-0BF5-7E3ED4C99881}"/>
              </a:ext>
            </a:extLst>
          </p:cNvPr>
          <p:cNvSpPr txBox="1"/>
          <p:nvPr/>
        </p:nvSpPr>
        <p:spPr>
          <a:xfrm>
            <a:off x="4100535" y="2477610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19" name="Kotak Teks 36">
            <a:extLst>
              <a:ext uri="{FF2B5EF4-FFF2-40B4-BE49-F238E27FC236}">
                <a16:creationId xmlns:a16="http://schemas.microsoft.com/office/drawing/2014/main" id="{9BD3BFAE-102F-AF1C-CA27-6262C372B544}"/>
              </a:ext>
            </a:extLst>
          </p:cNvPr>
          <p:cNvSpPr txBox="1"/>
          <p:nvPr/>
        </p:nvSpPr>
        <p:spPr>
          <a:xfrm>
            <a:off x="4641971" y="4130106"/>
            <a:ext cx="6276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Tak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hanya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mengakui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hak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individu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Pancasila juga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menekankan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hak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kelompok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dan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relasi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antar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/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kelompok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—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yang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berkualitas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berbudaya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memahami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aturan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demokrasi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, punya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kepekaan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social</a:t>
            </a:r>
            <a:r>
              <a:rPr lang="en-US" sz="1600" dirty="0">
                <a:ln w="31550" cmpd="sng">
                  <a:noFill/>
                  <a:prstDash val="solid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</p:txBody>
      </p:sp>
      <p:sp>
        <p:nvSpPr>
          <p:cNvPr id="20" name="Kotak Teks 42">
            <a:extLst>
              <a:ext uri="{FF2B5EF4-FFF2-40B4-BE49-F238E27FC236}">
                <a16:creationId xmlns:a16="http://schemas.microsoft.com/office/drawing/2014/main" id="{30EE9C39-8908-6EDF-3733-EFAEA6CE47B9}"/>
              </a:ext>
            </a:extLst>
          </p:cNvPr>
          <p:cNvSpPr txBox="1"/>
          <p:nvPr/>
        </p:nvSpPr>
        <p:spPr>
          <a:xfrm>
            <a:off x="4057826" y="3927012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3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2" name="Kotak Teks 36">
            <a:extLst>
              <a:ext uri="{FF2B5EF4-FFF2-40B4-BE49-F238E27FC236}">
                <a16:creationId xmlns:a16="http://schemas.microsoft.com/office/drawing/2014/main" id="{6ECCF44E-458E-2428-E143-A08E1C94C475}"/>
              </a:ext>
            </a:extLst>
          </p:cNvPr>
          <p:cNvSpPr txBox="1"/>
          <p:nvPr/>
        </p:nvSpPr>
        <p:spPr>
          <a:xfrm>
            <a:off x="4631269" y="5500517"/>
            <a:ext cx="6276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Inilah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transendensi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kemanusiaan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—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dari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basyaar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biologis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),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insaan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epistemologis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),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menuju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khalifah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(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manusia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aksiologis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).</a:t>
            </a:r>
          </a:p>
          <a:p>
            <a:pPr algn="just"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Kotak Teks 42">
            <a:extLst>
              <a:ext uri="{FF2B5EF4-FFF2-40B4-BE49-F238E27FC236}">
                <a16:creationId xmlns:a16="http://schemas.microsoft.com/office/drawing/2014/main" id="{722584D0-0B94-E276-7792-0591E1962EE9}"/>
              </a:ext>
            </a:extLst>
          </p:cNvPr>
          <p:cNvSpPr txBox="1"/>
          <p:nvPr/>
        </p:nvSpPr>
        <p:spPr>
          <a:xfrm>
            <a:off x="4047124" y="5315894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4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D89900E-D938-6244-A03C-C4EC4526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478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DA2AFD-3F26-574A-17AF-F7D3848D8901}"/>
              </a:ext>
            </a:extLst>
          </p:cNvPr>
          <p:cNvSpPr txBox="1"/>
          <p:nvPr/>
        </p:nvSpPr>
        <p:spPr>
          <a:xfrm>
            <a:off x="718865" y="759918"/>
            <a:ext cx="67633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Pancasila dan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Revolusi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Mental</a:t>
            </a:r>
            <a:endParaRPr lang="en-US" sz="2000" dirty="0"/>
          </a:p>
        </p:txBody>
      </p:sp>
      <p:sp>
        <p:nvSpPr>
          <p:cNvPr id="23" name="Kotak Teks 36">
            <a:extLst>
              <a:ext uri="{FF2B5EF4-FFF2-40B4-BE49-F238E27FC236}">
                <a16:creationId xmlns:a16="http://schemas.microsoft.com/office/drawing/2014/main" id="{46B1117D-A0A1-A7DE-419F-57470E9AD98B}"/>
              </a:ext>
            </a:extLst>
          </p:cNvPr>
          <p:cNvSpPr txBox="1"/>
          <p:nvPr/>
        </p:nvSpPr>
        <p:spPr>
          <a:xfrm>
            <a:off x="4641971" y="1838463"/>
            <a:ext cx="62768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Agenda Pembangunan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Rencana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Pembangunan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Jangka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Menengah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Nasional (2020-2024):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Meningkatkan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SDM yang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Berkualitas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Berdaya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Saing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dan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Revolusi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Mental dan Pembangunan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Kebudayaan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defRPr/>
            </a:pPr>
            <a:endParaRPr lang="en-US" alt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Kotak Teks 36">
            <a:extLst>
              <a:ext uri="{FF2B5EF4-FFF2-40B4-BE49-F238E27FC236}">
                <a16:creationId xmlns:a16="http://schemas.microsoft.com/office/drawing/2014/main" id="{740EFFE7-5988-DC6D-E826-0EB4F99C2EA3}"/>
              </a:ext>
            </a:extLst>
          </p:cNvPr>
          <p:cNvSpPr txBox="1"/>
          <p:nvPr/>
        </p:nvSpPr>
        <p:spPr>
          <a:xfrm>
            <a:off x="4631269" y="3058753"/>
            <a:ext cx="62768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Revolusi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Mental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gerakan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kebudayaan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memiliki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kedudukan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penting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berperan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sentral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pembangunan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mengubah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cara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pandang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sikap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perilaku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berorientasi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pada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kemajuan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kemodernan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defRPr/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  <a:p>
            <a:pPr algn="just"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Kotak Teks 42">
            <a:extLst>
              <a:ext uri="{FF2B5EF4-FFF2-40B4-BE49-F238E27FC236}">
                <a16:creationId xmlns:a16="http://schemas.microsoft.com/office/drawing/2014/main" id="{AB65F9BA-85E0-2926-0C03-F07F4C9590EB}"/>
              </a:ext>
            </a:extLst>
          </p:cNvPr>
          <p:cNvSpPr txBox="1"/>
          <p:nvPr/>
        </p:nvSpPr>
        <p:spPr>
          <a:xfrm>
            <a:off x="4100535" y="1684673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8" name="Kotak Teks 42">
            <a:extLst>
              <a:ext uri="{FF2B5EF4-FFF2-40B4-BE49-F238E27FC236}">
                <a16:creationId xmlns:a16="http://schemas.microsoft.com/office/drawing/2014/main" id="{12AC051C-EC90-079B-0BF5-7E3ED4C99881}"/>
              </a:ext>
            </a:extLst>
          </p:cNvPr>
          <p:cNvSpPr txBox="1"/>
          <p:nvPr/>
        </p:nvSpPr>
        <p:spPr>
          <a:xfrm>
            <a:off x="4100535" y="2874773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19" name="Kotak Teks 36">
            <a:extLst>
              <a:ext uri="{FF2B5EF4-FFF2-40B4-BE49-F238E27FC236}">
                <a16:creationId xmlns:a16="http://schemas.microsoft.com/office/drawing/2014/main" id="{9BD3BFAE-102F-AF1C-CA27-6262C372B544}"/>
              </a:ext>
            </a:extLst>
          </p:cNvPr>
          <p:cNvSpPr txBox="1"/>
          <p:nvPr/>
        </p:nvSpPr>
        <p:spPr>
          <a:xfrm>
            <a:off x="4641971" y="4277886"/>
            <a:ext cx="6276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Revolusi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mental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dilaksanakan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secara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terpadu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di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antaranya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sistem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Pendidikan.</a:t>
            </a:r>
          </a:p>
          <a:p>
            <a:pPr algn="just">
              <a:defRPr/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</p:txBody>
      </p:sp>
      <p:sp>
        <p:nvSpPr>
          <p:cNvPr id="20" name="Kotak Teks 42">
            <a:extLst>
              <a:ext uri="{FF2B5EF4-FFF2-40B4-BE49-F238E27FC236}">
                <a16:creationId xmlns:a16="http://schemas.microsoft.com/office/drawing/2014/main" id="{30EE9C39-8908-6EDF-3733-EFAEA6CE47B9}"/>
              </a:ext>
            </a:extLst>
          </p:cNvPr>
          <p:cNvSpPr txBox="1"/>
          <p:nvPr/>
        </p:nvSpPr>
        <p:spPr>
          <a:xfrm>
            <a:off x="4057826" y="4074792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3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2" name="Kotak Teks 36">
            <a:extLst>
              <a:ext uri="{FF2B5EF4-FFF2-40B4-BE49-F238E27FC236}">
                <a16:creationId xmlns:a16="http://schemas.microsoft.com/office/drawing/2014/main" id="{6ECCF44E-458E-2428-E143-A08E1C94C475}"/>
              </a:ext>
            </a:extLst>
          </p:cNvPr>
          <p:cNvSpPr txBox="1"/>
          <p:nvPr/>
        </p:nvSpPr>
        <p:spPr>
          <a:xfrm>
            <a:off x="4631269" y="5214194"/>
            <a:ext cx="6276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Pancasila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rujukan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revolusi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mental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karena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sarat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dengan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tujuan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transformasi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kualitas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manusia</a:t>
            </a:r>
            <a:r>
              <a:rPr lang="en-US" alt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defRPr/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  <a:p>
            <a:pPr algn="just" defTabSz="914400">
              <a:defRPr/>
            </a:pPr>
            <a:endParaRPr lang="en-US" sz="1600" dirty="0">
              <a:ln w="31550" cmpd="sng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Kotak Teks 42">
            <a:extLst>
              <a:ext uri="{FF2B5EF4-FFF2-40B4-BE49-F238E27FC236}">
                <a16:creationId xmlns:a16="http://schemas.microsoft.com/office/drawing/2014/main" id="{722584D0-0B94-E276-7792-0591E1962EE9}"/>
              </a:ext>
            </a:extLst>
          </p:cNvPr>
          <p:cNvSpPr txBox="1"/>
          <p:nvPr/>
        </p:nvSpPr>
        <p:spPr>
          <a:xfrm>
            <a:off x="4047124" y="5029571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4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12290" name="Picture 2" descr="Temui Jokowi, Tokoh Papua Minta Konflik Dituntaskan dengan Dialog —  BeritaBenar">
            <a:extLst>
              <a:ext uri="{FF2B5EF4-FFF2-40B4-BE49-F238E27FC236}">
                <a16:creationId xmlns:a16="http://schemas.microsoft.com/office/drawing/2014/main" id="{FFC69C93-BAC0-C242-DA06-DBFC65CB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8" y="1467361"/>
            <a:ext cx="3450499" cy="22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OTO: Jokowi Bertemu Ulama Aceh di Istana - Foto Liputan6.com">
            <a:extLst>
              <a:ext uri="{FF2B5EF4-FFF2-40B4-BE49-F238E27FC236}">
                <a16:creationId xmlns:a16="http://schemas.microsoft.com/office/drawing/2014/main" id="{0AFD49F5-E956-7CDD-71C7-BE578AB64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8" y="3754952"/>
            <a:ext cx="3450498" cy="19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E2CDDE7-EBB3-FAB8-0243-319B8688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551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3" name="AutoShape 4" descr="Image result for presiden jokowi baju adat">
            <a:extLst>
              <a:ext uri="{FF2B5EF4-FFF2-40B4-BE49-F238E27FC236}">
                <a16:creationId xmlns:a16="http://schemas.microsoft.com/office/drawing/2014/main" id="{12FF3D5B-247A-9035-4890-B5BD86382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323" y="14471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D4E4F1-7670-08CE-3FD3-65A69333F834}"/>
              </a:ext>
            </a:extLst>
          </p:cNvPr>
          <p:cNvSpPr/>
          <p:nvPr/>
        </p:nvSpPr>
        <p:spPr>
          <a:xfrm>
            <a:off x="11552664" y="1970365"/>
            <a:ext cx="637477" cy="455123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Kotak Teks 36">
            <a:extLst>
              <a:ext uri="{FF2B5EF4-FFF2-40B4-BE49-F238E27FC236}">
                <a16:creationId xmlns:a16="http://schemas.microsoft.com/office/drawing/2014/main" id="{5E474656-D076-D6F8-7655-6DEA5C54B825}"/>
              </a:ext>
            </a:extLst>
          </p:cNvPr>
          <p:cNvSpPr txBox="1"/>
          <p:nvPr/>
        </p:nvSpPr>
        <p:spPr>
          <a:xfrm>
            <a:off x="791736" y="1908047"/>
            <a:ext cx="5947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Pada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peringatan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Hari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Kemerdekaan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17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Agustus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1956 Bung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Karno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menyinggung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istilah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Revolusi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Mental”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menghubungkan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revolusi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bangsa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Indonesia : “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dilalui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secara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berhasil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menghadang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sebagai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tantangan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807EA-3A34-C79F-B2EB-F6106D923686}"/>
              </a:ext>
            </a:extLst>
          </p:cNvPr>
          <p:cNvSpPr txBox="1"/>
          <p:nvPr/>
        </p:nvSpPr>
        <p:spPr>
          <a:xfrm>
            <a:off x="791736" y="673851"/>
            <a:ext cx="79458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SEJARAH LAHIRNYA GAGASAN REVOLUSI MENTAL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6CA667-85C5-62B8-CCFD-7C10F9B66DE6}"/>
              </a:ext>
            </a:extLst>
          </p:cNvPr>
          <p:cNvSpPr/>
          <p:nvPr/>
        </p:nvSpPr>
        <p:spPr>
          <a:xfrm>
            <a:off x="894923" y="3285067"/>
            <a:ext cx="2336800" cy="2861733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melewati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taraf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revolution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(1945-1949)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CB31AB-ABBE-62A7-3545-80A7B78B6E38}"/>
              </a:ext>
            </a:extLst>
          </p:cNvPr>
          <p:cNvSpPr/>
          <p:nvPr/>
        </p:nvSpPr>
        <p:spPr>
          <a:xfrm>
            <a:off x="4552523" y="3285067"/>
            <a:ext cx="2336800" cy="2861733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juga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melewati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taraf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gejolak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dunia ke-2 dan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ideologi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(1950-1955)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A6D992-A484-B965-CD43-18B8E7FD56E5}"/>
              </a:ext>
            </a:extLst>
          </p:cNvPr>
          <p:cNvSpPr/>
          <p:nvPr/>
        </p:nvSpPr>
        <p:spPr>
          <a:xfrm>
            <a:off x="8052593" y="3285067"/>
            <a:ext cx="2336800" cy="2861733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Sekarang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berada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pada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taraf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investment,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yaitu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taraf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menanamkan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modal-modal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arti yang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seluas-luasnya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of human skill, material investment,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 investment.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178586-4D0F-D066-44C7-2917A5C66DDD}"/>
              </a:ext>
            </a:extLst>
          </p:cNvPr>
          <p:cNvSpPr/>
          <p:nvPr/>
        </p:nvSpPr>
        <p:spPr>
          <a:xfrm>
            <a:off x="3522133" y="4512733"/>
            <a:ext cx="728134" cy="347134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7DEA1AC-CA33-438A-47D8-2791064B6F65}"/>
              </a:ext>
            </a:extLst>
          </p:cNvPr>
          <p:cNvSpPr/>
          <p:nvPr/>
        </p:nvSpPr>
        <p:spPr>
          <a:xfrm>
            <a:off x="7191579" y="4521200"/>
            <a:ext cx="728134" cy="347134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F5DCE81-4646-F583-DF05-E060288E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171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3" name="AutoShape 4" descr="Image result for presiden jokowi baju adat">
            <a:extLst>
              <a:ext uri="{FF2B5EF4-FFF2-40B4-BE49-F238E27FC236}">
                <a16:creationId xmlns:a16="http://schemas.microsoft.com/office/drawing/2014/main" id="{12FF3D5B-247A-9035-4890-B5BD86382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323" y="14471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D4E4F1-7670-08CE-3FD3-65A69333F834}"/>
              </a:ext>
            </a:extLst>
          </p:cNvPr>
          <p:cNvSpPr/>
          <p:nvPr/>
        </p:nvSpPr>
        <p:spPr>
          <a:xfrm>
            <a:off x="11552664" y="1970365"/>
            <a:ext cx="637477" cy="455123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Kotak Teks 36">
            <a:extLst>
              <a:ext uri="{FF2B5EF4-FFF2-40B4-BE49-F238E27FC236}">
                <a16:creationId xmlns:a16="http://schemas.microsoft.com/office/drawing/2014/main" id="{5E474656-D076-D6F8-7655-6DEA5C54B825}"/>
              </a:ext>
            </a:extLst>
          </p:cNvPr>
          <p:cNvSpPr txBox="1"/>
          <p:nvPr/>
        </p:nvSpPr>
        <p:spPr>
          <a:xfrm>
            <a:off x="791736" y="1908047"/>
            <a:ext cx="5947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Tiga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menjadi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pemantik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membentuk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sikap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revolusi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mental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melalui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public, </a:t>
            </a:r>
            <a:r>
              <a:rPr lang="en-US" altLang="en-ID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yaitu</a:t>
            </a:r>
            <a:r>
              <a:rPr lang="en-US" altLang="en-ID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807EA-3A34-C79F-B2EB-F6106D923686}"/>
              </a:ext>
            </a:extLst>
          </p:cNvPr>
          <p:cNvSpPr txBox="1"/>
          <p:nvPr/>
        </p:nvSpPr>
        <p:spPr>
          <a:xfrm>
            <a:off x="791736" y="673851"/>
            <a:ext cx="79458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REVOLUSI MENTAL DALAM KEBIJAKAN PUBLIK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6CA667-85C5-62B8-CCFD-7C10F9B66DE6}"/>
              </a:ext>
            </a:extLst>
          </p:cNvPr>
          <p:cNvSpPr/>
          <p:nvPr/>
        </p:nvSpPr>
        <p:spPr>
          <a:xfrm>
            <a:off x="894922" y="2985114"/>
            <a:ext cx="3338411" cy="324983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Berintegritas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Kejujuran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Menjaga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konsistensi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Berkomitmen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tinggi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Bertanggungjawab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terhadap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Tindakan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Kemampuan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menerima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resiko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77DD5B-243E-9345-B3AE-082C10BB41D4}"/>
              </a:ext>
            </a:extLst>
          </p:cNvPr>
          <p:cNvSpPr/>
          <p:nvPr/>
        </p:nvSpPr>
        <p:spPr>
          <a:xfrm>
            <a:off x="4488920" y="2994278"/>
            <a:ext cx="3469748" cy="324983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Berorientasi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Hasil</a:t>
            </a:r>
          </a:p>
          <a:p>
            <a:pPr algn="ctr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Mendahulukan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kepentingan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publik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sebagai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kebutuhan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mendasar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Mengarahkan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budaya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tata Kelola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menjadi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lebih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baik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Memupouk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nilai-nilai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kearifan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local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mewujudkan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nilai-nilai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melayani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melindungi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FAC6B-4D0B-248A-A8E7-F619832A186C}"/>
              </a:ext>
            </a:extLst>
          </p:cNvPr>
          <p:cNvSpPr/>
          <p:nvPr/>
        </p:nvSpPr>
        <p:spPr>
          <a:xfrm>
            <a:off x="8188852" y="2985113"/>
            <a:ext cx="3262209" cy="324983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Berkolaborasi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Berkoordinasi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menciptakan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implementatif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Melakukan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pengelolaan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pengaudan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sepenuh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hsti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Menguatkan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fungsi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pengawasan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publik</a:t>
            </a:r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Memanfaatkan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teknologi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informasi</a:t>
            </a:r>
            <a:r>
              <a:rPr lang="en-ID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en-ID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3D562A-1449-CC65-341F-28239466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938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4095398" y="1493965"/>
            <a:ext cx="55662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Pancasila dan Bela Negara</a:t>
            </a:r>
            <a:endParaRPr lang="en-US" sz="2000" dirty="0"/>
          </a:p>
        </p:txBody>
      </p:sp>
      <p:pic>
        <p:nvPicPr>
          <p:cNvPr id="6150" name="Picture 6" descr="Kementerian Luar Negeri RI - Gedung Pancasila | Facebook">
            <a:extLst>
              <a:ext uri="{FF2B5EF4-FFF2-40B4-BE49-F238E27FC236}">
                <a16:creationId xmlns:a16="http://schemas.microsoft.com/office/drawing/2014/main" id="{D3212017-A74B-7364-F05B-878F7ED6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712799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oto : Napak tilas gedung Volksraad, tempat lahirnya Pancasila | merdeka.com">
            <a:extLst>
              <a:ext uri="{FF2B5EF4-FFF2-40B4-BE49-F238E27FC236}">
                <a16:creationId xmlns:a16="http://schemas.microsoft.com/office/drawing/2014/main" id="{09161BEC-47D8-6E78-66DD-A37A5AC0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4" y="2057987"/>
            <a:ext cx="3314699" cy="16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Kotak Teks 36">
            <a:extLst>
              <a:ext uri="{FF2B5EF4-FFF2-40B4-BE49-F238E27FC236}">
                <a16:creationId xmlns:a16="http://schemas.microsoft.com/office/drawing/2014/main" id="{CC15DF5F-BA5E-6DAD-4927-6577956EF0B0}"/>
              </a:ext>
            </a:extLst>
          </p:cNvPr>
          <p:cNvSpPr txBox="1"/>
          <p:nvPr/>
        </p:nvSpPr>
        <p:spPr>
          <a:xfrm>
            <a:off x="4464561" y="2294603"/>
            <a:ext cx="6002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Negara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bukanlah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entitas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ajeg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immutable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), yang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tidak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akan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pernah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berubah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Negara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bisa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berubah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batas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wilayah,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atau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bahkan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bubar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—Yugoslavia dan Uni Soviet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adalah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contoh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Kita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pernah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kehilangan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Timor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Leste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7" name="Kotak Teks 38">
            <a:extLst>
              <a:ext uri="{FF2B5EF4-FFF2-40B4-BE49-F238E27FC236}">
                <a16:creationId xmlns:a16="http://schemas.microsoft.com/office/drawing/2014/main" id="{5F451050-01DB-31EA-806A-450EF4F13459}"/>
              </a:ext>
            </a:extLst>
          </p:cNvPr>
          <p:cNvSpPr txBox="1"/>
          <p:nvPr/>
        </p:nvSpPr>
        <p:spPr>
          <a:xfrm>
            <a:off x="4464560" y="3620669"/>
            <a:ext cx="5806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Ada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kondisi-kondisi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tertentu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akan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mempengaruhi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legitimasi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kedaulatan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Indonesia</a:t>
            </a:r>
          </a:p>
        </p:txBody>
      </p:sp>
      <p:sp>
        <p:nvSpPr>
          <p:cNvPr id="18" name="Kotak Teks 40">
            <a:extLst>
              <a:ext uri="{FF2B5EF4-FFF2-40B4-BE49-F238E27FC236}">
                <a16:creationId xmlns:a16="http://schemas.microsoft.com/office/drawing/2014/main" id="{AB71814D-6E83-2E9E-CDC4-D9FAD774A1D7}"/>
              </a:ext>
            </a:extLst>
          </p:cNvPr>
          <p:cNvSpPr txBox="1"/>
          <p:nvPr/>
        </p:nvSpPr>
        <p:spPr>
          <a:xfrm>
            <a:off x="4464560" y="4476055"/>
            <a:ext cx="54922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Kondisi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tersebut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bisa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dipilah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dua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kelompok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algn="just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Tantangan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eksternal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geopolitik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global)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Tantangan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internal</a:t>
            </a:r>
          </a:p>
        </p:txBody>
      </p:sp>
      <p:sp>
        <p:nvSpPr>
          <p:cNvPr id="19" name="Kotak Teks 42">
            <a:extLst>
              <a:ext uri="{FF2B5EF4-FFF2-40B4-BE49-F238E27FC236}">
                <a16:creationId xmlns:a16="http://schemas.microsoft.com/office/drawing/2014/main" id="{C681C973-6706-948A-6113-FAF6031F4688}"/>
              </a:ext>
            </a:extLst>
          </p:cNvPr>
          <p:cNvSpPr txBox="1"/>
          <p:nvPr/>
        </p:nvSpPr>
        <p:spPr>
          <a:xfrm>
            <a:off x="3954033" y="2085428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0" name="Kotak Teks 42">
            <a:extLst>
              <a:ext uri="{FF2B5EF4-FFF2-40B4-BE49-F238E27FC236}">
                <a16:creationId xmlns:a16="http://schemas.microsoft.com/office/drawing/2014/main" id="{EF5C1E5E-357F-176E-5ED2-22A71830627D}"/>
              </a:ext>
            </a:extLst>
          </p:cNvPr>
          <p:cNvSpPr txBox="1"/>
          <p:nvPr/>
        </p:nvSpPr>
        <p:spPr>
          <a:xfrm>
            <a:off x="3954033" y="3450504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2" name="Kotak Teks 42">
            <a:extLst>
              <a:ext uri="{FF2B5EF4-FFF2-40B4-BE49-F238E27FC236}">
                <a16:creationId xmlns:a16="http://schemas.microsoft.com/office/drawing/2014/main" id="{E50C9510-1394-ADE9-E723-2565B513BB3A}"/>
              </a:ext>
            </a:extLst>
          </p:cNvPr>
          <p:cNvSpPr txBox="1"/>
          <p:nvPr/>
        </p:nvSpPr>
        <p:spPr>
          <a:xfrm>
            <a:off x="3948093" y="4318884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3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E95A7E2-59C8-1D7B-9823-5453DA812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664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7A680-4CA3-001F-4D45-155B1A88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 b="14971"/>
          <a:stretch/>
        </p:blipFill>
        <p:spPr>
          <a:xfrm>
            <a:off x="-122570" y="0"/>
            <a:ext cx="123145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Kotak Teks 23">
            <a:extLst>
              <a:ext uri="{FF2B5EF4-FFF2-40B4-BE49-F238E27FC236}">
                <a16:creationId xmlns:a16="http://schemas.microsoft.com/office/drawing/2014/main" id="{949DAFE4-810F-205E-DB27-243D2853E88F}"/>
              </a:ext>
            </a:extLst>
          </p:cNvPr>
          <p:cNvSpPr txBox="1"/>
          <p:nvPr/>
        </p:nvSpPr>
        <p:spPr>
          <a:xfrm>
            <a:off x="466413" y="2678361"/>
            <a:ext cx="11136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MENGHADAPI TANTANGAN GLOBAL-LOKAL DENGAN SIKAP PANCASILAIS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D299A94-5FA2-4613-B4A1-AB833B48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0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2344" y="781636"/>
            <a:ext cx="660312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Gerakan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Perlawanan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dalam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Sejarah Indonesia 1</a:t>
            </a:r>
            <a:endParaRPr lang="en-US" sz="33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2344" y="1960232"/>
            <a:ext cx="77654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Berdirinya</a:t>
            </a:r>
            <a:r>
              <a:rPr lang="en-US" sz="2000" b="1" dirty="0"/>
              <a:t> </a:t>
            </a:r>
            <a:r>
              <a:rPr lang="en-US" sz="2000" b="1" dirty="0" err="1"/>
              <a:t>Perkumpulan</a:t>
            </a:r>
            <a:r>
              <a:rPr lang="en-US" sz="2000" b="1" dirty="0"/>
              <a:t> </a:t>
            </a:r>
            <a:r>
              <a:rPr lang="en-US" sz="2000" b="1" dirty="0" err="1"/>
              <a:t>Boedi</a:t>
            </a:r>
            <a:r>
              <a:rPr lang="en-US" sz="2000" b="1" dirty="0"/>
              <a:t> </a:t>
            </a:r>
            <a:r>
              <a:rPr lang="en-US" sz="2000" b="1" dirty="0" err="1"/>
              <a:t>Oetomo</a:t>
            </a:r>
            <a:r>
              <a:rPr lang="en-US" sz="2000" b="1" dirty="0"/>
              <a:t> (20 Mei 1908)</a:t>
            </a:r>
          </a:p>
          <a:p>
            <a:r>
              <a:rPr lang="en-US" sz="2000" dirty="0" err="1"/>
              <a:t>Organisasi</a:t>
            </a:r>
            <a:r>
              <a:rPr lang="en-US" sz="2000" dirty="0"/>
              <a:t> yang </a:t>
            </a:r>
            <a:r>
              <a:rPr lang="en-US" sz="2000" dirty="0" err="1"/>
              <a:t>dipimpin</a:t>
            </a:r>
            <a:r>
              <a:rPr lang="en-US" sz="2000" dirty="0"/>
              <a:t> oleh </a:t>
            </a:r>
            <a:r>
              <a:rPr lang="en-ID" sz="2000" b="0" i="0" dirty="0" err="1">
                <a:effectLst/>
              </a:rPr>
              <a:t>dr.</a:t>
            </a:r>
            <a:r>
              <a:rPr lang="en-ID" sz="2000" b="0" i="0" dirty="0">
                <a:effectLst/>
              </a:rPr>
              <a:t> Wahidin </a:t>
            </a:r>
            <a:r>
              <a:rPr lang="en-ID" sz="2000" b="0" i="0" dirty="0" err="1">
                <a:effectLst/>
              </a:rPr>
              <a:t>Sudirohusodo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mampu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mengorganisir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masyarakat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dari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berbagai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kalangan</a:t>
            </a:r>
            <a:r>
              <a:rPr lang="en-ID" sz="2000" b="0" i="0" dirty="0">
                <a:effectLst/>
              </a:rPr>
              <a:t> dan </a:t>
            </a:r>
            <a:r>
              <a:rPr lang="en-ID" sz="2000" b="0" i="0" dirty="0" err="1">
                <a:effectLst/>
              </a:rPr>
              <a:t>mampu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mengorkestrasi</a:t>
            </a:r>
            <a:r>
              <a:rPr lang="en-ID" sz="2000" b="0" i="0" dirty="0">
                <a:effectLst/>
              </a:rPr>
              <a:t> Gerakan </a:t>
            </a:r>
            <a:r>
              <a:rPr lang="en-ID" sz="2000" b="0" i="0" dirty="0" err="1">
                <a:effectLst/>
              </a:rPr>
              <a:t>Perlawanan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secara</a:t>
            </a:r>
            <a:r>
              <a:rPr lang="en-ID" sz="2000" b="0" i="0" dirty="0">
                <a:effectLst/>
              </a:rPr>
              <a:t> </a:t>
            </a:r>
            <a:r>
              <a:rPr lang="en-ID" sz="2000" b="0" i="0" dirty="0" err="1">
                <a:effectLst/>
              </a:rPr>
              <a:t>multidisipliner</a:t>
            </a:r>
            <a:r>
              <a:rPr lang="en-ID" sz="2000" b="0" i="0" dirty="0">
                <a:effectLst/>
              </a:rPr>
              <a:t> (</a:t>
            </a:r>
            <a:r>
              <a:rPr lang="en-ID" sz="2000" b="0" i="0" dirty="0" err="1">
                <a:effectLst/>
              </a:rPr>
              <a:t>ekonomi</a:t>
            </a:r>
            <a:r>
              <a:rPr lang="en-ID" sz="2000" b="0" i="0" dirty="0">
                <a:effectLst/>
              </a:rPr>
              <a:t>, </a:t>
            </a:r>
            <a:r>
              <a:rPr lang="en-ID" sz="2000" b="0" i="0" dirty="0" err="1">
                <a:effectLst/>
              </a:rPr>
              <a:t>sosial-</a:t>
            </a:r>
            <a:r>
              <a:rPr lang="en-ID" sz="2000" dirty="0" err="1"/>
              <a:t>politik</a:t>
            </a:r>
            <a:r>
              <a:rPr lang="en-ID" sz="2000" dirty="0"/>
              <a:t>, </a:t>
            </a:r>
            <a:r>
              <a:rPr lang="en-ID" sz="2000" dirty="0" err="1"/>
              <a:t>budaya-keagamaan</a:t>
            </a:r>
            <a:r>
              <a:rPr lang="en-ID" sz="2000" dirty="0"/>
              <a:t>).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Terbentuknya</a:t>
            </a:r>
            <a:r>
              <a:rPr lang="en-US" sz="2000" b="1" dirty="0"/>
              <a:t> </a:t>
            </a:r>
            <a:r>
              <a:rPr lang="en-US" sz="2000" b="1" dirty="0" err="1"/>
              <a:t>Sarekat</a:t>
            </a:r>
            <a:r>
              <a:rPr lang="en-US" sz="2000" b="1" dirty="0"/>
              <a:t> </a:t>
            </a:r>
            <a:r>
              <a:rPr lang="en-US" sz="2000" b="1" dirty="0" err="1"/>
              <a:t>Dagang</a:t>
            </a:r>
            <a:r>
              <a:rPr lang="en-US" sz="2000" b="1" dirty="0"/>
              <a:t> Islam (1911)</a:t>
            </a:r>
          </a:p>
          <a:p>
            <a:r>
              <a:rPr lang="en-US" sz="2000" dirty="0" err="1"/>
              <a:t>Pergumulan</a:t>
            </a:r>
            <a:r>
              <a:rPr lang="en-US" sz="2000" dirty="0"/>
              <a:t> para </a:t>
            </a:r>
            <a:r>
              <a:rPr lang="en-US" sz="2000" dirty="0" err="1"/>
              <a:t>pedagang</a:t>
            </a:r>
            <a:r>
              <a:rPr lang="en-US" sz="2000" dirty="0"/>
              <a:t> </a:t>
            </a:r>
            <a:r>
              <a:rPr lang="en-US" sz="2000" dirty="0" err="1"/>
              <a:t>pribumi</a:t>
            </a:r>
            <a:r>
              <a:rPr lang="en-US" sz="2000" dirty="0"/>
              <a:t>, </a:t>
            </a:r>
            <a:r>
              <a:rPr lang="en-US" sz="2000" dirty="0" err="1"/>
              <a:t>arab</a:t>
            </a:r>
            <a:r>
              <a:rPr lang="en-US" sz="2000" dirty="0"/>
              <a:t>, dan </a:t>
            </a:r>
            <a:r>
              <a:rPr lang="en-US" sz="2000" dirty="0" err="1"/>
              <a:t>tiongkok</a:t>
            </a:r>
            <a:r>
              <a:rPr lang="en-US" sz="2000" dirty="0"/>
              <a:t> yang </a:t>
            </a:r>
            <a:r>
              <a:rPr lang="en-US" sz="2000" dirty="0" err="1"/>
              <a:t>membawa</a:t>
            </a:r>
            <a:r>
              <a:rPr lang="en-US" sz="2000" dirty="0"/>
              <a:t> </a:t>
            </a:r>
            <a:r>
              <a:rPr lang="en-US" sz="2000" dirty="0" err="1"/>
              <a:t>semangat</a:t>
            </a:r>
            <a:r>
              <a:rPr lang="en-US" sz="2000" dirty="0"/>
              <a:t> </a:t>
            </a:r>
            <a:r>
              <a:rPr lang="en-US" sz="2000" dirty="0" err="1"/>
              <a:t>juang</a:t>
            </a:r>
            <a:r>
              <a:rPr lang="en-US" sz="2000" dirty="0"/>
              <a:t> anti-</a:t>
            </a:r>
            <a:r>
              <a:rPr lang="en-US" sz="2000" dirty="0" err="1"/>
              <a:t>kolonialisme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menciptakan</a:t>
            </a:r>
            <a:r>
              <a:rPr lang="en-US" sz="2000" dirty="0"/>
              <a:t> </a:t>
            </a:r>
            <a:r>
              <a:rPr lang="en-US" sz="2000" dirty="0" err="1"/>
              <a:t>ekosistem</a:t>
            </a:r>
            <a:r>
              <a:rPr lang="en-US" sz="2000" dirty="0"/>
              <a:t> </a:t>
            </a:r>
            <a:r>
              <a:rPr lang="en-US" sz="2000" dirty="0" err="1"/>
              <a:t>perdagangan</a:t>
            </a:r>
            <a:r>
              <a:rPr lang="en-US" sz="2000" dirty="0"/>
              <a:t> yang </a:t>
            </a:r>
            <a:r>
              <a:rPr lang="en-US" sz="2000" dirty="0" err="1"/>
              <a:t>setara</a:t>
            </a:r>
            <a:r>
              <a:rPr lang="en-US" sz="2000" dirty="0"/>
              <a:t>. </a:t>
            </a:r>
            <a:r>
              <a:rPr lang="en-US" sz="2000" dirty="0" err="1"/>
              <a:t>Peluang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yang </a:t>
            </a:r>
            <a:r>
              <a:rPr lang="en-US" sz="2000" dirty="0" err="1"/>
              <a:t>dimanfaatkan</a:t>
            </a:r>
            <a:r>
              <a:rPr lang="en-US" sz="2000" dirty="0"/>
              <a:t> oleh </a:t>
            </a:r>
            <a:r>
              <a:rPr lang="en-US" sz="2000" dirty="0" err="1"/>
              <a:t>masyarakat</a:t>
            </a:r>
            <a:r>
              <a:rPr lang="en-US" sz="2000" dirty="0"/>
              <a:t> Indonesia </a:t>
            </a:r>
            <a:r>
              <a:rPr lang="en-US" sz="2000" dirty="0" err="1"/>
              <a:t>khususnya</a:t>
            </a:r>
            <a:r>
              <a:rPr lang="en-US" sz="2000" dirty="0"/>
              <a:t> </a:t>
            </a:r>
            <a:r>
              <a:rPr lang="en-US" sz="2000" dirty="0" err="1"/>
              <a:t>muslim</a:t>
            </a:r>
            <a:r>
              <a:rPr lang="en-US" sz="2000" dirty="0"/>
              <a:t> yang </a:t>
            </a:r>
            <a:r>
              <a:rPr lang="en-US" sz="2000" dirty="0" err="1"/>
              <a:t>tersubordinasi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i="1" dirty="0"/>
              <a:t>less knowledge. </a:t>
            </a:r>
            <a:r>
              <a:rPr lang="en-US" sz="2000" dirty="0"/>
              <a:t>Spirit </a:t>
            </a:r>
            <a:r>
              <a:rPr lang="en-US" sz="2000" dirty="0" err="1"/>
              <a:t>tersebut</a:t>
            </a:r>
            <a:r>
              <a:rPr lang="en-US" sz="2000" dirty="0"/>
              <a:t> yang </a:t>
            </a:r>
            <a:r>
              <a:rPr lang="en-US" sz="2000" dirty="0" err="1"/>
              <a:t>dibawa</a:t>
            </a:r>
            <a:r>
              <a:rPr lang="en-US" sz="2000" dirty="0"/>
              <a:t> H. </a:t>
            </a:r>
            <a:r>
              <a:rPr lang="en-US" sz="2000" dirty="0" err="1"/>
              <a:t>Samanhudi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membangun</a:t>
            </a:r>
            <a:r>
              <a:rPr lang="en-US" sz="2000" dirty="0"/>
              <a:t> </a:t>
            </a:r>
            <a:r>
              <a:rPr lang="en-US" sz="2000" dirty="0" err="1"/>
              <a:t>ekosistem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</a:t>
            </a:r>
            <a:r>
              <a:rPr lang="en-US" sz="2000" dirty="0" err="1"/>
              <a:t>perdagangan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membawa</a:t>
            </a:r>
            <a:r>
              <a:rPr lang="en-US" sz="2000" dirty="0"/>
              <a:t> sentiment </a:t>
            </a:r>
            <a:r>
              <a:rPr lang="en-US" sz="2000" dirty="0" err="1"/>
              <a:t>agraris</a:t>
            </a:r>
            <a:r>
              <a:rPr lang="en-US" sz="2000" dirty="0"/>
              <a:t> dan </a:t>
            </a:r>
            <a:r>
              <a:rPr lang="en-US" sz="2000" dirty="0" err="1"/>
              <a:t>maritim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ID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0788B02-07FA-A959-1E82-29B792CA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706192"/>
            <a:ext cx="3009335" cy="18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D19B2A86-8176-D109-34F3-597FD691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3" y="4248756"/>
            <a:ext cx="3107540" cy="17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CF55B1D4-EE95-36DF-5C6E-B43DD84C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2556933"/>
            <a:ext cx="3009335" cy="18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56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2344" y="781636"/>
            <a:ext cx="620065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Kilas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Balik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Revolusi-Revolusi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Politik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di Dunia</a:t>
            </a:r>
            <a:endParaRPr lang="en-US" sz="33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2344" y="1960232"/>
            <a:ext cx="826258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Revolusi</a:t>
            </a:r>
            <a:r>
              <a:rPr lang="en-US" sz="1900" b="1" dirty="0"/>
              <a:t> </a:t>
            </a:r>
            <a:r>
              <a:rPr lang="en-US" sz="1900" b="1" dirty="0" err="1"/>
              <a:t>Prancis</a:t>
            </a:r>
            <a:r>
              <a:rPr lang="en-US" sz="1900" b="1" dirty="0"/>
              <a:t> (1789)</a:t>
            </a:r>
          </a:p>
          <a:p>
            <a:r>
              <a:rPr lang="en-US" sz="1900" dirty="0" err="1"/>
              <a:t>Revolusi</a:t>
            </a:r>
            <a:r>
              <a:rPr lang="en-US" sz="1900" dirty="0"/>
              <a:t> yang </a:t>
            </a:r>
            <a:r>
              <a:rPr lang="en-US" sz="1900" dirty="0" err="1"/>
              <a:t>dilakukan</a:t>
            </a:r>
            <a:r>
              <a:rPr lang="en-US" sz="1900" dirty="0"/>
              <a:t> </a:t>
            </a:r>
            <a:r>
              <a:rPr lang="en-US" sz="1900" dirty="0" err="1"/>
              <a:t>rakyatnya</a:t>
            </a:r>
            <a:r>
              <a:rPr lang="en-US" sz="1900" dirty="0"/>
              <a:t> </a:t>
            </a:r>
            <a:r>
              <a:rPr lang="en-US" sz="1900" dirty="0" err="1"/>
              <a:t>terhadap</a:t>
            </a:r>
            <a:r>
              <a:rPr lang="en-US" sz="1900" dirty="0"/>
              <a:t> </a:t>
            </a:r>
            <a:r>
              <a:rPr lang="en-US" sz="1900" dirty="0" err="1"/>
              <a:t>Rajanya</a:t>
            </a:r>
            <a:r>
              <a:rPr lang="en-US" sz="1900" dirty="0"/>
              <a:t> </a:t>
            </a:r>
            <a:r>
              <a:rPr lang="en-US" sz="1900" dirty="0" err="1"/>
              <a:t>sendiri</a:t>
            </a:r>
            <a:r>
              <a:rPr lang="en-US" sz="1900" dirty="0"/>
              <a:t> Louis XVI </a:t>
            </a:r>
            <a:r>
              <a:rPr lang="en-US" sz="1900" dirty="0" err="1"/>
              <a:t>setelah</a:t>
            </a:r>
            <a:r>
              <a:rPr lang="en-US" sz="1900" dirty="0"/>
              <a:t> </a:t>
            </a:r>
            <a:r>
              <a:rPr lang="en-US" sz="1900" dirty="0" err="1"/>
              <a:t>kekalahan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i="1" dirty="0"/>
              <a:t>The Seven’s year War </a:t>
            </a:r>
            <a:r>
              <a:rPr lang="en-US" sz="1900" dirty="0"/>
              <a:t>dan </a:t>
            </a:r>
            <a:r>
              <a:rPr lang="en-US" sz="1900" dirty="0" err="1"/>
              <a:t>kehilangan</a:t>
            </a:r>
            <a:r>
              <a:rPr lang="en-US" sz="1900" dirty="0"/>
              <a:t> </a:t>
            </a:r>
            <a:r>
              <a:rPr lang="en-US" sz="1900" dirty="0" err="1"/>
              <a:t>koloninya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Revolusi</a:t>
            </a:r>
            <a:r>
              <a:rPr lang="en-US" sz="1900" b="1" dirty="0"/>
              <a:t> Amerika (1765-1783)</a:t>
            </a:r>
          </a:p>
          <a:p>
            <a:r>
              <a:rPr lang="en-US" sz="1900" dirty="0" err="1"/>
              <a:t>Revolusi</a:t>
            </a:r>
            <a:r>
              <a:rPr lang="en-US" sz="1900" dirty="0"/>
              <a:t> yang juga </a:t>
            </a:r>
            <a:r>
              <a:rPr lang="en-US" sz="1900" dirty="0" err="1"/>
              <a:t>dikenal</a:t>
            </a:r>
            <a:r>
              <a:rPr lang="en-US" sz="1900" dirty="0"/>
              <a:t> </a:t>
            </a:r>
            <a:r>
              <a:rPr lang="en-US" sz="1900" dirty="0" err="1"/>
              <a:t>sebagai</a:t>
            </a:r>
            <a:r>
              <a:rPr lang="en-US" sz="1900" dirty="0"/>
              <a:t> </a:t>
            </a:r>
            <a:r>
              <a:rPr lang="en-US" sz="1900" dirty="0" err="1"/>
              <a:t>perlawanan</a:t>
            </a:r>
            <a:r>
              <a:rPr lang="en-US" sz="1900" dirty="0"/>
              <a:t> </a:t>
            </a:r>
            <a:r>
              <a:rPr lang="en-US" sz="1900" dirty="0" err="1"/>
              <a:t>warga</a:t>
            </a:r>
            <a:r>
              <a:rPr lang="en-US" sz="1900" dirty="0"/>
              <a:t> </a:t>
            </a:r>
            <a:r>
              <a:rPr lang="en-US" sz="1900" dirty="0" err="1"/>
              <a:t>koloni</a:t>
            </a:r>
            <a:r>
              <a:rPr lang="en-US" sz="1900" dirty="0"/>
              <a:t> (Amerika) </a:t>
            </a:r>
            <a:r>
              <a:rPr lang="en-US" sz="1900" dirty="0" err="1"/>
              <a:t>melawan</a:t>
            </a:r>
            <a:r>
              <a:rPr lang="en-US" sz="1900" dirty="0"/>
              <a:t> </a:t>
            </a:r>
            <a:r>
              <a:rPr lang="en-US" sz="1900" dirty="0" err="1"/>
              <a:t>induknya</a:t>
            </a:r>
            <a:r>
              <a:rPr lang="en-US" sz="1900" dirty="0"/>
              <a:t> (</a:t>
            </a:r>
            <a:r>
              <a:rPr lang="en-US" sz="1900" dirty="0" err="1"/>
              <a:t>Inggris</a:t>
            </a:r>
            <a:r>
              <a:rPr lang="en-US" sz="1900" dirty="0"/>
              <a:t>) </a:t>
            </a:r>
            <a:r>
              <a:rPr lang="en-US" sz="1900" dirty="0" err="1"/>
              <a:t>dilatarbelakangi</a:t>
            </a:r>
            <a:r>
              <a:rPr lang="en-US" sz="1900" dirty="0"/>
              <a:t> oleh </a:t>
            </a:r>
            <a:r>
              <a:rPr lang="en-US" sz="1900" dirty="0" err="1"/>
              <a:t>paham</a:t>
            </a:r>
            <a:r>
              <a:rPr lang="en-US" sz="1900" dirty="0"/>
              <a:t> </a:t>
            </a:r>
            <a:r>
              <a:rPr lang="en-US" sz="1900" dirty="0" err="1"/>
              <a:t>kebebasan</a:t>
            </a:r>
            <a:r>
              <a:rPr lang="en-US" sz="1900" dirty="0"/>
              <a:t>. </a:t>
            </a:r>
            <a:r>
              <a:rPr lang="en-US" sz="1900" dirty="0" err="1"/>
              <a:t>Paham</a:t>
            </a:r>
            <a:r>
              <a:rPr lang="en-US" sz="1900" dirty="0"/>
              <a:t> </a:t>
            </a:r>
            <a:r>
              <a:rPr lang="en-US" sz="1900" dirty="0" err="1"/>
              <a:t>kebebasan</a:t>
            </a:r>
            <a:r>
              <a:rPr lang="en-US" sz="1900" dirty="0"/>
              <a:t> </a:t>
            </a:r>
            <a:r>
              <a:rPr lang="en-US" sz="1900" dirty="0" err="1"/>
              <a:t>disertai</a:t>
            </a:r>
            <a:r>
              <a:rPr lang="en-US" sz="1900" dirty="0"/>
              <a:t> juga </a:t>
            </a:r>
            <a:r>
              <a:rPr lang="en-US" sz="1900" dirty="0" err="1"/>
              <a:t>penuntutan</a:t>
            </a:r>
            <a:r>
              <a:rPr lang="en-US" sz="1900" dirty="0"/>
              <a:t> </a:t>
            </a:r>
            <a:r>
              <a:rPr lang="en-US" sz="1900" dirty="0" err="1"/>
              <a:t>hak</a:t>
            </a:r>
            <a:r>
              <a:rPr lang="en-US" sz="1900" dirty="0"/>
              <a:t> </a:t>
            </a:r>
            <a:r>
              <a:rPr lang="en-US" sz="1900" dirty="0" err="1"/>
              <a:t>atas</a:t>
            </a:r>
            <a:r>
              <a:rPr lang="en-US" sz="1900" dirty="0"/>
              <a:t> </a:t>
            </a:r>
            <a:r>
              <a:rPr lang="en-US" sz="1900" dirty="0" err="1"/>
              <a:t>ekonomi</a:t>
            </a:r>
            <a:r>
              <a:rPr lang="en-US" sz="1900" dirty="0"/>
              <a:t>, </a:t>
            </a:r>
            <a:r>
              <a:rPr lang="en-US" sz="1900" dirty="0" err="1"/>
              <a:t>sosial-politik</a:t>
            </a:r>
            <a:r>
              <a:rPr lang="en-US" sz="1900" dirty="0"/>
              <a:t>, </a:t>
            </a:r>
            <a:r>
              <a:rPr lang="en-US" sz="1900" dirty="0" err="1"/>
              <a:t>pengelolaan</a:t>
            </a:r>
            <a:r>
              <a:rPr lang="en-US" sz="1900" dirty="0"/>
              <a:t> SDA. </a:t>
            </a:r>
            <a:r>
              <a:rPr lang="en-US" sz="1900" dirty="0" err="1"/>
              <a:t>Revolusi</a:t>
            </a:r>
            <a:r>
              <a:rPr lang="en-US" sz="1900" dirty="0"/>
              <a:t> </a:t>
            </a:r>
            <a:r>
              <a:rPr lang="en-US" sz="1900" dirty="0" err="1"/>
              <a:t>ini</a:t>
            </a:r>
            <a:r>
              <a:rPr lang="en-US" sz="1900" dirty="0"/>
              <a:t> juga </a:t>
            </a:r>
            <a:r>
              <a:rPr lang="en-US" sz="1900" dirty="0" err="1"/>
              <a:t>diperkuat</a:t>
            </a:r>
            <a:r>
              <a:rPr lang="en-US" sz="1900" dirty="0"/>
              <a:t> </a:t>
            </a:r>
            <a:r>
              <a:rPr lang="en-US" sz="1900" dirty="0" err="1"/>
              <a:t>dengan</a:t>
            </a:r>
            <a:r>
              <a:rPr lang="en-US" sz="1900" dirty="0"/>
              <a:t> </a:t>
            </a:r>
            <a:r>
              <a:rPr lang="en-US" sz="1900" dirty="0" err="1"/>
              <a:t>peristiwa</a:t>
            </a:r>
            <a:r>
              <a:rPr lang="en-US" sz="1900" dirty="0"/>
              <a:t> </a:t>
            </a:r>
            <a:r>
              <a:rPr lang="en-US" sz="1900" i="1" dirty="0"/>
              <a:t>The Boston Tea Party.</a:t>
            </a:r>
            <a:endParaRPr lang="en-US" sz="1900" dirty="0"/>
          </a:p>
          <a:p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Revolusi</a:t>
            </a:r>
            <a:r>
              <a:rPr lang="en-US" sz="1900" b="1" dirty="0"/>
              <a:t> China (1911-1912)</a:t>
            </a:r>
          </a:p>
          <a:p>
            <a:r>
              <a:rPr lang="en-US" sz="1900" dirty="0" err="1"/>
              <a:t>Beriringan</a:t>
            </a:r>
            <a:r>
              <a:rPr lang="en-US" sz="1900" dirty="0"/>
              <a:t> </a:t>
            </a:r>
            <a:r>
              <a:rPr lang="en-US" sz="1900" dirty="0" err="1"/>
              <a:t>dengan</a:t>
            </a:r>
            <a:r>
              <a:rPr lang="en-US" sz="1900" dirty="0"/>
              <a:t> </a:t>
            </a:r>
            <a:r>
              <a:rPr lang="en-US" sz="1900" dirty="0" err="1"/>
              <a:t>masuknya</a:t>
            </a:r>
            <a:r>
              <a:rPr lang="en-US" sz="1900" dirty="0"/>
              <a:t> </a:t>
            </a:r>
            <a:r>
              <a:rPr lang="en-US" sz="1900" dirty="0" err="1"/>
              <a:t>paham</a:t>
            </a:r>
            <a:r>
              <a:rPr lang="en-US" sz="1900" dirty="0"/>
              <a:t> </a:t>
            </a:r>
            <a:r>
              <a:rPr lang="en-US" sz="1900" dirty="0" err="1"/>
              <a:t>demokrasi</a:t>
            </a:r>
            <a:r>
              <a:rPr lang="en-US" sz="1900" dirty="0"/>
              <a:t> di wilayah Asia pada </a:t>
            </a:r>
            <a:r>
              <a:rPr lang="en-US" sz="1900" dirty="0" err="1"/>
              <a:t>abad</a:t>
            </a:r>
            <a:r>
              <a:rPr lang="en-US" sz="1900" dirty="0"/>
              <a:t> 19 </a:t>
            </a:r>
            <a:r>
              <a:rPr lang="en-US" sz="1900" dirty="0" err="1"/>
              <a:t>membawa</a:t>
            </a:r>
            <a:r>
              <a:rPr lang="en-US" sz="1900" dirty="0"/>
              <a:t> </a:t>
            </a:r>
            <a:r>
              <a:rPr lang="en-US" sz="1900" dirty="0" err="1"/>
              <a:t>perubahan</a:t>
            </a:r>
            <a:r>
              <a:rPr lang="en-US" sz="1900" dirty="0"/>
              <a:t> </a:t>
            </a:r>
            <a:r>
              <a:rPr lang="en-US" sz="1900" dirty="0" err="1"/>
              <a:t>besar</a:t>
            </a:r>
            <a:r>
              <a:rPr lang="en-US" sz="1900" dirty="0"/>
              <a:t> </a:t>
            </a:r>
            <a:r>
              <a:rPr lang="en-US" sz="1900" dirty="0" err="1"/>
              <a:t>bagi</a:t>
            </a:r>
            <a:r>
              <a:rPr lang="en-US" sz="1900" dirty="0"/>
              <a:t> </a:t>
            </a:r>
            <a:r>
              <a:rPr lang="en-US" sz="1900" dirty="0" err="1"/>
              <a:t>warga</a:t>
            </a:r>
            <a:r>
              <a:rPr lang="en-US" sz="1900" dirty="0"/>
              <a:t> </a:t>
            </a:r>
            <a:r>
              <a:rPr lang="en-US" sz="1900" dirty="0" err="1"/>
              <a:t>Tiongkok</a:t>
            </a:r>
            <a:r>
              <a:rPr lang="en-US" sz="1900" dirty="0"/>
              <a:t> yang </a:t>
            </a:r>
            <a:r>
              <a:rPr lang="en-US" sz="1900" dirty="0" err="1"/>
              <a:t>kemudian</a:t>
            </a:r>
            <a:r>
              <a:rPr lang="en-US" sz="1900" dirty="0"/>
              <a:t> </a:t>
            </a:r>
            <a:r>
              <a:rPr lang="en-US" sz="1900" dirty="0" err="1"/>
              <a:t>menumbangkan</a:t>
            </a:r>
            <a:r>
              <a:rPr lang="en-US" sz="1900" dirty="0"/>
              <a:t> </a:t>
            </a:r>
            <a:r>
              <a:rPr lang="en-US" sz="1900" dirty="0" err="1"/>
              <a:t>Dinasti</a:t>
            </a:r>
            <a:r>
              <a:rPr lang="en-US" sz="1900" dirty="0"/>
              <a:t> Manchu. </a:t>
            </a:r>
            <a:r>
              <a:rPr lang="en-US" sz="1900" dirty="0" err="1"/>
              <a:t>Dinasti</a:t>
            </a:r>
            <a:r>
              <a:rPr lang="en-US" sz="1900" dirty="0"/>
              <a:t> yang </a:t>
            </a:r>
            <a:r>
              <a:rPr lang="en-US" sz="1900" dirty="0" err="1"/>
              <a:t>dianggap</a:t>
            </a:r>
            <a:r>
              <a:rPr lang="en-US" sz="1900" dirty="0"/>
              <a:t> </a:t>
            </a:r>
            <a:r>
              <a:rPr lang="en-US" sz="1900" dirty="0" err="1"/>
              <a:t>kaku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menghadapi</a:t>
            </a:r>
            <a:r>
              <a:rPr lang="en-US" sz="1900" dirty="0"/>
              <a:t> </a:t>
            </a:r>
            <a:r>
              <a:rPr lang="en-US" sz="1900" dirty="0" err="1"/>
              <a:t>perubahan</a:t>
            </a:r>
            <a:r>
              <a:rPr lang="en-US" sz="1900" dirty="0"/>
              <a:t> </a:t>
            </a:r>
            <a:r>
              <a:rPr lang="en-US" sz="1900" dirty="0" err="1"/>
              <a:t>landskap</a:t>
            </a:r>
            <a:r>
              <a:rPr lang="en-US" sz="1900" dirty="0"/>
              <a:t> </a:t>
            </a:r>
            <a:r>
              <a:rPr lang="en-US" sz="1900" dirty="0" err="1"/>
              <a:t>geopolitik</a:t>
            </a:r>
            <a:r>
              <a:rPr lang="en-US" sz="1900" dirty="0"/>
              <a:t> dan </a:t>
            </a:r>
            <a:r>
              <a:rPr lang="en-US" sz="1900" dirty="0" err="1"/>
              <a:t>geoekonomi</a:t>
            </a:r>
            <a:r>
              <a:rPr lang="en-US" sz="1900" dirty="0"/>
              <a:t> dunia. </a:t>
            </a:r>
          </a:p>
          <a:p>
            <a:endParaRPr lang="en-US" sz="1900" dirty="0"/>
          </a:p>
          <a:p>
            <a:endParaRPr lang="en-ID" sz="19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volusi prancis">
            <a:extLst>
              <a:ext uri="{FF2B5EF4-FFF2-40B4-BE49-F238E27FC236}">
                <a16:creationId xmlns:a16="http://schemas.microsoft.com/office/drawing/2014/main" id="{09EE014F-46B1-C648-40FE-2DE767E9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8" y="442747"/>
            <a:ext cx="2852786" cy="21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4C669640-FB26-5793-B385-FC477BE28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4" y="4213926"/>
            <a:ext cx="2859287" cy="20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370BA905-C768-65A8-BA76-6A3B8808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2582336"/>
            <a:ext cx="2859287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6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2344" y="781636"/>
            <a:ext cx="620065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Kilas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Balik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Revolusi-Revolusi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Politik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di Dunia</a:t>
            </a:r>
            <a:endParaRPr lang="en-US" sz="33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2344" y="1960232"/>
            <a:ext cx="776544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Revolusi</a:t>
            </a:r>
            <a:r>
              <a:rPr lang="en-US" sz="1900" b="1" dirty="0"/>
              <a:t> Bolshevik </a:t>
            </a:r>
            <a:r>
              <a:rPr lang="en-US" sz="1900" b="1" dirty="0" err="1"/>
              <a:t>Rusia</a:t>
            </a:r>
            <a:r>
              <a:rPr lang="en-US" sz="1900" b="1" dirty="0"/>
              <a:t> (1917)</a:t>
            </a:r>
          </a:p>
          <a:p>
            <a:r>
              <a:rPr lang="en-US" sz="1900" dirty="0" err="1"/>
              <a:t>Revolusi</a:t>
            </a:r>
            <a:r>
              <a:rPr lang="en-US" sz="1900" dirty="0"/>
              <a:t> yang </a:t>
            </a:r>
            <a:r>
              <a:rPr lang="en-US" sz="1900" dirty="0" err="1"/>
              <a:t>didorong</a:t>
            </a:r>
            <a:r>
              <a:rPr lang="en-US" sz="1900" dirty="0"/>
              <a:t> </a:t>
            </a:r>
            <a:r>
              <a:rPr lang="en-US" sz="1900" dirty="0" err="1"/>
              <a:t>atas</a:t>
            </a:r>
            <a:r>
              <a:rPr lang="en-US" sz="1900" dirty="0"/>
              <a:t> </a:t>
            </a:r>
            <a:r>
              <a:rPr lang="en-US" sz="1900" dirty="0" err="1"/>
              <a:t>kemarahan</a:t>
            </a:r>
            <a:r>
              <a:rPr lang="en-US" sz="1900" dirty="0"/>
              <a:t> </a:t>
            </a:r>
            <a:r>
              <a:rPr lang="en-US" sz="1900" dirty="0" err="1"/>
              <a:t>kaum</a:t>
            </a:r>
            <a:r>
              <a:rPr lang="en-US" sz="1900" dirty="0"/>
              <a:t> </a:t>
            </a:r>
            <a:r>
              <a:rPr lang="en-US" sz="1900" dirty="0" err="1"/>
              <a:t>menengah</a:t>
            </a:r>
            <a:r>
              <a:rPr lang="en-US" sz="1900" dirty="0"/>
              <a:t> dan </a:t>
            </a:r>
            <a:r>
              <a:rPr lang="en-US" sz="1900" dirty="0" err="1"/>
              <a:t>proletar</a:t>
            </a:r>
            <a:r>
              <a:rPr lang="en-US" sz="1900" dirty="0"/>
              <a:t> Bolshevik (Radikal </a:t>
            </a:r>
            <a:r>
              <a:rPr lang="en-US" sz="1900" dirty="0" err="1"/>
              <a:t>Revolusioner</a:t>
            </a:r>
            <a:r>
              <a:rPr lang="en-US" sz="1900" dirty="0"/>
              <a:t>/</a:t>
            </a:r>
            <a:r>
              <a:rPr lang="en-US" sz="1900" dirty="0" err="1"/>
              <a:t>Komunis</a:t>
            </a:r>
            <a:r>
              <a:rPr lang="en-US" sz="1900" dirty="0"/>
              <a:t>) </a:t>
            </a:r>
            <a:r>
              <a:rPr lang="en-US" sz="1900" dirty="0" err="1"/>
              <a:t>atas</a:t>
            </a:r>
            <a:r>
              <a:rPr lang="en-US" sz="1900" dirty="0"/>
              <a:t> </a:t>
            </a:r>
            <a:r>
              <a:rPr lang="en-US" sz="1900" dirty="0" err="1"/>
              <a:t>kebijakan</a:t>
            </a:r>
            <a:r>
              <a:rPr lang="en-US" sz="1900" dirty="0"/>
              <a:t> Tsar Nicholas II </a:t>
            </a:r>
            <a:r>
              <a:rPr lang="en-US" sz="1900" dirty="0" err="1"/>
              <a:t>sebagai</a:t>
            </a:r>
            <a:r>
              <a:rPr lang="en-US" sz="1900" dirty="0"/>
              <a:t> </a:t>
            </a:r>
            <a:r>
              <a:rPr lang="en-US" sz="1900" dirty="0" err="1"/>
              <a:t>pemimpin</a:t>
            </a:r>
            <a:r>
              <a:rPr lang="en-US" sz="1900" dirty="0"/>
              <a:t> yang </a:t>
            </a:r>
            <a:r>
              <a:rPr lang="en-US" sz="1900" dirty="0" err="1"/>
              <a:t>menolak</a:t>
            </a:r>
            <a:r>
              <a:rPr lang="en-US" sz="1900" dirty="0"/>
              <a:t> </a:t>
            </a:r>
            <a:r>
              <a:rPr lang="en-US" sz="1900" dirty="0" err="1"/>
              <a:t>perubahan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Tumbangnya</a:t>
            </a:r>
            <a:r>
              <a:rPr lang="en-US" sz="1900" b="1" dirty="0"/>
              <a:t> Khalifah </a:t>
            </a:r>
            <a:r>
              <a:rPr lang="en-US" sz="1900" b="1" dirty="0" err="1"/>
              <a:t>Utsmaniyah</a:t>
            </a:r>
            <a:r>
              <a:rPr lang="en-US" sz="1900" b="1" dirty="0"/>
              <a:t> (1924)</a:t>
            </a:r>
          </a:p>
          <a:p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kilas</a:t>
            </a:r>
            <a:r>
              <a:rPr lang="en-US" sz="1900" dirty="0"/>
              <a:t> </a:t>
            </a:r>
            <a:r>
              <a:rPr lang="en-US" sz="1900" dirty="0" err="1"/>
              <a:t>balik</a:t>
            </a:r>
            <a:r>
              <a:rPr lang="en-US" sz="1900" dirty="0"/>
              <a:t> </a:t>
            </a:r>
            <a:r>
              <a:rPr lang="en-US" sz="1900" dirty="0" err="1"/>
              <a:t>Perang</a:t>
            </a:r>
            <a:r>
              <a:rPr lang="en-US" sz="1900" dirty="0"/>
              <a:t> Dunia I, </a:t>
            </a:r>
            <a:r>
              <a:rPr lang="en-US" sz="1900" dirty="0" err="1"/>
              <a:t>Kekhalifahan</a:t>
            </a:r>
            <a:r>
              <a:rPr lang="en-US" sz="1900" dirty="0"/>
              <a:t> </a:t>
            </a:r>
            <a:r>
              <a:rPr lang="en-US" sz="1900" dirty="0" err="1"/>
              <a:t>Utsmaniyah</a:t>
            </a:r>
            <a:r>
              <a:rPr lang="en-US" sz="1900" dirty="0"/>
              <a:t> </a:t>
            </a:r>
            <a:r>
              <a:rPr lang="en-US" sz="1900" dirty="0" err="1"/>
              <a:t>tergabung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Blok Poros </a:t>
            </a:r>
            <a:r>
              <a:rPr lang="en-US" sz="1900" dirty="0" err="1"/>
              <a:t>mengalami</a:t>
            </a:r>
            <a:r>
              <a:rPr lang="en-US" sz="1900" dirty="0"/>
              <a:t> </a:t>
            </a:r>
            <a:r>
              <a:rPr lang="en-US" sz="1900" dirty="0" err="1"/>
              <a:t>kekalahan</a:t>
            </a:r>
            <a:r>
              <a:rPr lang="en-US" sz="1900" dirty="0"/>
              <a:t> </a:t>
            </a:r>
            <a:r>
              <a:rPr lang="en-US" sz="1900" dirty="0" err="1"/>
              <a:t>dengan</a:t>
            </a:r>
            <a:r>
              <a:rPr lang="en-US" sz="1900" dirty="0"/>
              <a:t> Blok </a:t>
            </a:r>
            <a:r>
              <a:rPr lang="en-US" sz="1900" dirty="0" err="1"/>
              <a:t>Sekutu</a:t>
            </a:r>
            <a:r>
              <a:rPr lang="en-US" sz="1900" dirty="0"/>
              <a:t>. </a:t>
            </a:r>
            <a:r>
              <a:rPr lang="en-US" sz="1900" dirty="0" err="1"/>
              <a:t>Akibatnya</a:t>
            </a:r>
            <a:r>
              <a:rPr lang="en-US" sz="1900" dirty="0"/>
              <a:t> </a:t>
            </a:r>
            <a:r>
              <a:rPr lang="en-US" sz="1900" dirty="0" err="1"/>
              <a:t>terjadi</a:t>
            </a:r>
            <a:r>
              <a:rPr lang="en-US" sz="1900" dirty="0"/>
              <a:t> </a:t>
            </a:r>
            <a:r>
              <a:rPr lang="en-US" sz="1900" dirty="0" err="1"/>
              <a:t>demoralisasi</a:t>
            </a:r>
            <a:r>
              <a:rPr lang="en-US" sz="1900" dirty="0"/>
              <a:t> dan </a:t>
            </a:r>
            <a:r>
              <a:rPr lang="en-US" sz="1900" dirty="0" err="1"/>
              <a:t>delegitimasi</a:t>
            </a:r>
            <a:r>
              <a:rPr lang="en-US" sz="1900" dirty="0"/>
              <a:t> </a:t>
            </a:r>
            <a:r>
              <a:rPr lang="en-US" sz="1900" dirty="0" err="1"/>
              <a:t>kekuasaan</a:t>
            </a:r>
            <a:r>
              <a:rPr lang="en-US" sz="1900" dirty="0"/>
              <a:t> di internal dan global, </a:t>
            </a:r>
            <a:r>
              <a:rPr lang="en-US" sz="1900" dirty="0" err="1"/>
              <a:t>sebagai</a:t>
            </a:r>
            <a:r>
              <a:rPr lang="en-US" sz="1900" dirty="0"/>
              <a:t> </a:t>
            </a:r>
            <a:r>
              <a:rPr lang="en-US" sz="1900" dirty="0" err="1"/>
              <a:t>konsekuensinya</a:t>
            </a:r>
            <a:r>
              <a:rPr lang="en-US" sz="1900" dirty="0"/>
              <a:t> </a:t>
            </a:r>
            <a:r>
              <a:rPr lang="en-US" sz="1900" dirty="0" err="1"/>
              <a:t>sistem</a:t>
            </a:r>
            <a:r>
              <a:rPr lang="en-US" sz="1900" dirty="0"/>
              <a:t> Khalifah </a:t>
            </a:r>
            <a:r>
              <a:rPr lang="en-US" sz="1900" dirty="0" err="1"/>
              <a:t>tumbang</a:t>
            </a:r>
            <a:r>
              <a:rPr lang="en-US" sz="1900" dirty="0"/>
              <a:t> dan </a:t>
            </a:r>
            <a:r>
              <a:rPr lang="en-US" sz="1900" dirty="0" err="1"/>
              <a:t>kemudian</a:t>
            </a:r>
            <a:r>
              <a:rPr lang="en-US" sz="1900" dirty="0"/>
              <a:t> </a:t>
            </a:r>
            <a:r>
              <a:rPr lang="en-US" sz="1900" dirty="0" err="1"/>
              <a:t>digantikan</a:t>
            </a:r>
            <a:r>
              <a:rPr lang="en-US" sz="1900" dirty="0"/>
              <a:t> </a:t>
            </a:r>
            <a:r>
              <a:rPr lang="en-US" sz="1900" dirty="0" err="1"/>
              <a:t>dengan</a:t>
            </a:r>
            <a:r>
              <a:rPr lang="en-US" sz="1900" dirty="0"/>
              <a:t> </a:t>
            </a:r>
            <a:r>
              <a:rPr lang="en-US" sz="1900" dirty="0" err="1"/>
              <a:t>sistem</a:t>
            </a:r>
            <a:r>
              <a:rPr lang="en-US" sz="1900" dirty="0"/>
              <a:t> </a:t>
            </a:r>
            <a:r>
              <a:rPr lang="en-US" sz="1900" dirty="0" err="1"/>
              <a:t>Republik</a:t>
            </a:r>
            <a:r>
              <a:rPr lang="en-US" sz="1900" dirty="0"/>
              <a:t> yang </a:t>
            </a:r>
            <a:r>
              <a:rPr lang="en-US" sz="1900" dirty="0" err="1"/>
              <a:t>diawaki</a:t>
            </a:r>
            <a:r>
              <a:rPr lang="en-US" sz="1900" dirty="0"/>
              <a:t> oleh Mustafa Kemal </a:t>
            </a:r>
            <a:r>
              <a:rPr lang="en-US" sz="1900" dirty="0" err="1"/>
              <a:t>Attaturk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endParaRPr lang="en-ID" sz="19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E96EF37-F404-F98A-FF25-4D296B49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6" y="705211"/>
            <a:ext cx="2868150" cy="17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9F8C6757-269F-0CC0-FFED-6A2580EF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7" y="2489200"/>
            <a:ext cx="2868149" cy="192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2344" y="613743"/>
            <a:ext cx="620065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Tonggak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Sejarah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Revolusi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Indonesia</a:t>
            </a:r>
            <a:endParaRPr lang="en-US" sz="33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2344" y="1731787"/>
            <a:ext cx="776544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Berakhirnya</a:t>
            </a:r>
            <a:r>
              <a:rPr lang="en-US" sz="1900" b="1" dirty="0"/>
              <a:t> </a:t>
            </a:r>
            <a:r>
              <a:rPr lang="en-US" sz="1900" b="1" dirty="0" err="1"/>
              <a:t>Perang</a:t>
            </a:r>
            <a:r>
              <a:rPr lang="en-US" sz="1900" b="1" dirty="0"/>
              <a:t> Dunia II (1945)</a:t>
            </a:r>
          </a:p>
          <a:p>
            <a:r>
              <a:rPr lang="en-US" sz="1900" dirty="0" err="1"/>
              <a:t>Runtuhnya</a:t>
            </a:r>
            <a:r>
              <a:rPr lang="en-US" sz="1900" dirty="0"/>
              <a:t> </a:t>
            </a:r>
            <a:r>
              <a:rPr lang="en-US" sz="1900" dirty="0" err="1"/>
              <a:t>tembok</a:t>
            </a:r>
            <a:r>
              <a:rPr lang="en-US" sz="1900" dirty="0"/>
              <a:t> Berlin, </a:t>
            </a:r>
            <a:r>
              <a:rPr lang="en-US" sz="1900" dirty="0" err="1"/>
              <a:t>Bubarnya</a:t>
            </a:r>
            <a:r>
              <a:rPr lang="en-US" sz="1900" dirty="0"/>
              <a:t> Uni Soviet, dan </a:t>
            </a:r>
            <a:r>
              <a:rPr lang="en-US" sz="1900" dirty="0" err="1"/>
              <a:t>Kekalahan</a:t>
            </a:r>
            <a:r>
              <a:rPr lang="en-US" sz="1900" dirty="0"/>
              <a:t> </a:t>
            </a:r>
            <a:r>
              <a:rPr lang="en-US" sz="1900" dirty="0" err="1"/>
              <a:t>Jepang</a:t>
            </a:r>
            <a:r>
              <a:rPr lang="en-US" sz="1900" dirty="0"/>
              <a:t> </a:t>
            </a:r>
            <a:r>
              <a:rPr lang="en-US" sz="1900" dirty="0" err="1"/>
              <a:t>atas</a:t>
            </a:r>
            <a:r>
              <a:rPr lang="en-US" sz="1900" dirty="0"/>
              <a:t> </a:t>
            </a:r>
            <a:r>
              <a:rPr lang="en-US" sz="1900" dirty="0" err="1"/>
              <a:t>dominasi</a:t>
            </a:r>
            <a:r>
              <a:rPr lang="en-US" sz="1900" dirty="0"/>
              <a:t> Amerika </a:t>
            </a:r>
            <a:r>
              <a:rPr lang="en-US" sz="1900" dirty="0" err="1"/>
              <a:t>membuat</a:t>
            </a:r>
            <a:r>
              <a:rPr lang="en-US" sz="1900" dirty="0"/>
              <a:t> </a:t>
            </a:r>
            <a:r>
              <a:rPr lang="en-US" sz="1900" dirty="0" err="1"/>
              <a:t>peluang</a:t>
            </a:r>
            <a:r>
              <a:rPr lang="en-US" sz="1900" dirty="0"/>
              <a:t> negara </a:t>
            </a:r>
            <a:r>
              <a:rPr lang="en-US" sz="1900" dirty="0" err="1"/>
              <a:t>ketiga</a:t>
            </a:r>
            <a:r>
              <a:rPr lang="en-US" sz="1900" dirty="0"/>
              <a:t> (</a:t>
            </a:r>
            <a:r>
              <a:rPr lang="en-US" sz="1900" i="1" dirty="0"/>
              <a:t>State under </a:t>
            </a:r>
            <a:r>
              <a:rPr lang="en-US" sz="1900" i="1" dirty="0" err="1"/>
              <a:t>Collonialism</a:t>
            </a:r>
            <a:r>
              <a:rPr lang="en-US" sz="1900" dirty="0"/>
              <a:t>) </a:t>
            </a:r>
            <a:r>
              <a:rPr lang="en-US" sz="1900" dirty="0" err="1"/>
              <a:t>semakin</a:t>
            </a:r>
            <a:r>
              <a:rPr lang="en-US" sz="1900" dirty="0"/>
              <a:t> </a:t>
            </a:r>
            <a:r>
              <a:rPr lang="en-US" sz="1900" dirty="0" err="1"/>
              <a:t>terbuka</a:t>
            </a:r>
            <a:r>
              <a:rPr lang="en-US" sz="1900" dirty="0"/>
              <a:t> </a:t>
            </a:r>
            <a:r>
              <a:rPr lang="en-US" sz="1900" dirty="0" err="1"/>
              <a:t>untuk</a:t>
            </a:r>
            <a:r>
              <a:rPr lang="en-US" sz="1900" dirty="0"/>
              <a:t> </a:t>
            </a:r>
            <a:r>
              <a:rPr lang="en-US" sz="1900" dirty="0" err="1"/>
              <a:t>merdeka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Revolusi</a:t>
            </a:r>
            <a:r>
              <a:rPr lang="en-US" sz="1900" b="1" dirty="0"/>
              <a:t> </a:t>
            </a:r>
            <a:r>
              <a:rPr lang="en-US" sz="1900" b="1" dirty="0" err="1"/>
              <a:t>Tidak</a:t>
            </a:r>
            <a:r>
              <a:rPr lang="en-US" sz="1900" b="1" dirty="0"/>
              <a:t> </a:t>
            </a:r>
            <a:r>
              <a:rPr lang="en-US" sz="1900" b="1" dirty="0" err="1"/>
              <a:t>Berdarah</a:t>
            </a:r>
            <a:endParaRPr lang="en-US" sz="1900" b="1" dirty="0"/>
          </a:p>
          <a:p>
            <a:r>
              <a:rPr lang="en-US" sz="1900" dirty="0" err="1"/>
              <a:t>Setelah</a:t>
            </a:r>
            <a:r>
              <a:rPr lang="en-US" sz="1900" dirty="0"/>
              <a:t> </a:t>
            </a:r>
            <a:r>
              <a:rPr lang="en-US" sz="1900" dirty="0" err="1"/>
              <a:t>mendengar</a:t>
            </a:r>
            <a:r>
              <a:rPr lang="en-US" sz="1900" dirty="0"/>
              <a:t> </a:t>
            </a:r>
            <a:r>
              <a:rPr lang="en-US" sz="1900" dirty="0" err="1"/>
              <a:t>kekalahan</a:t>
            </a:r>
            <a:r>
              <a:rPr lang="en-US" sz="1900" dirty="0"/>
              <a:t> </a:t>
            </a:r>
            <a:r>
              <a:rPr lang="en-US" sz="1900" dirty="0" err="1"/>
              <a:t>Jepang</a:t>
            </a:r>
            <a:r>
              <a:rPr lang="en-US" sz="1900" dirty="0"/>
              <a:t>, Para </a:t>
            </a:r>
            <a:r>
              <a:rPr lang="en-US" sz="1900" dirty="0" err="1"/>
              <a:t>Pejuang</a:t>
            </a:r>
            <a:r>
              <a:rPr lang="en-US" sz="1900" dirty="0"/>
              <a:t> </a:t>
            </a:r>
            <a:r>
              <a:rPr lang="en-US" sz="1900" dirty="0" err="1"/>
              <a:t>memanfaatkan</a:t>
            </a:r>
            <a:r>
              <a:rPr lang="en-US" sz="1900" dirty="0"/>
              <a:t> momentum </a:t>
            </a:r>
            <a:r>
              <a:rPr lang="en-US" sz="1900" dirty="0" err="1"/>
              <a:t>tersebut</a:t>
            </a:r>
            <a:r>
              <a:rPr lang="en-US" sz="1900" dirty="0"/>
              <a:t> </a:t>
            </a:r>
            <a:r>
              <a:rPr lang="en-US" sz="1900" dirty="0" err="1"/>
              <a:t>untuk</a:t>
            </a:r>
            <a:r>
              <a:rPr lang="en-US" sz="1900" dirty="0"/>
              <a:t> </a:t>
            </a:r>
            <a:r>
              <a:rPr lang="en-US" sz="1900" dirty="0" err="1"/>
              <a:t>mengumumkan</a:t>
            </a:r>
            <a:r>
              <a:rPr lang="en-US" sz="1900" dirty="0"/>
              <a:t> </a:t>
            </a:r>
            <a:r>
              <a:rPr lang="en-US" sz="1900" dirty="0" err="1"/>
              <a:t>kemerdekaan</a:t>
            </a:r>
            <a:r>
              <a:rPr lang="en-US" sz="1900" dirty="0"/>
              <a:t> Indonesia yang </a:t>
            </a:r>
            <a:r>
              <a:rPr lang="en-US" sz="1900" dirty="0" err="1"/>
              <a:t>membutuhkan</a:t>
            </a:r>
            <a:r>
              <a:rPr lang="en-US" sz="1900" dirty="0"/>
              <a:t> </a:t>
            </a:r>
            <a:r>
              <a:rPr lang="en-US" sz="1900" dirty="0" err="1"/>
              <a:t>waktu</a:t>
            </a:r>
            <a:r>
              <a:rPr lang="en-US" sz="1900" dirty="0"/>
              <a:t> 59 </a:t>
            </a:r>
            <a:r>
              <a:rPr lang="en-US" sz="1900" dirty="0" err="1"/>
              <a:t>detik</a:t>
            </a:r>
            <a:r>
              <a:rPr lang="en-US" sz="1900" dirty="0"/>
              <a:t>. Yang </a:t>
            </a:r>
            <a:r>
              <a:rPr lang="en-US" sz="1900" dirty="0" err="1"/>
              <a:t>tercatat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sejarah</a:t>
            </a:r>
            <a:r>
              <a:rPr lang="en-US" sz="1900" dirty="0"/>
              <a:t> </a:t>
            </a:r>
            <a:r>
              <a:rPr lang="en-US" sz="1900" dirty="0" err="1"/>
              <a:t>sebagai</a:t>
            </a:r>
            <a:r>
              <a:rPr lang="en-US" sz="1900" dirty="0"/>
              <a:t> </a:t>
            </a:r>
            <a:r>
              <a:rPr lang="en-US" sz="1900" dirty="0" err="1"/>
              <a:t>satu-satunya</a:t>
            </a:r>
            <a:r>
              <a:rPr lang="en-US" sz="1900" dirty="0"/>
              <a:t> </a:t>
            </a:r>
            <a:r>
              <a:rPr lang="en-US" sz="1900" dirty="0" err="1"/>
              <a:t>revolusi</a:t>
            </a:r>
            <a:r>
              <a:rPr lang="en-US" sz="1900" dirty="0"/>
              <a:t> </a:t>
            </a:r>
            <a:r>
              <a:rPr lang="en-US" sz="1900" dirty="0" err="1"/>
              <a:t>singkat</a:t>
            </a:r>
            <a:r>
              <a:rPr lang="en-US" sz="1900" dirty="0"/>
              <a:t> di dunia yang </a:t>
            </a:r>
            <a:r>
              <a:rPr lang="en-US" sz="1900" dirty="0" err="1"/>
              <a:t>tidak</a:t>
            </a:r>
            <a:r>
              <a:rPr lang="en-US" sz="1900" dirty="0"/>
              <a:t> </a:t>
            </a:r>
            <a:r>
              <a:rPr lang="en-US" sz="1900" dirty="0" err="1"/>
              <a:t>berdarah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 err="1"/>
              <a:t>Membebaskan</a:t>
            </a:r>
            <a:r>
              <a:rPr lang="en-US" sz="1900" b="1" dirty="0"/>
              <a:t> dan </a:t>
            </a:r>
            <a:r>
              <a:rPr lang="en-US" sz="1900" b="1" dirty="0" err="1"/>
              <a:t>Mempersatukan</a:t>
            </a:r>
            <a:r>
              <a:rPr lang="en-US" sz="1900" b="1" dirty="0"/>
              <a:t> Kembali 57 (Negara/Kerajaan)</a:t>
            </a:r>
          </a:p>
          <a:p>
            <a:r>
              <a:rPr lang="en-US" sz="1900" dirty="0" err="1"/>
              <a:t>Revolusi</a:t>
            </a:r>
            <a:r>
              <a:rPr lang="en-US" sz="1900" dirty="0"/>
              <a:t> Indonesia pun </a:t>
            </a:r>
            <a:r>
              <a:rPr lang="en-US" sz="1900" dirty="0" err="1"/>
              <a:t>mampu</a:t>
            </a:r>
            <a:r>
              <a:rPr lang="en-US" sz="1900" dirty="0"/>
              <a:t> </a:t>
            </a:r>
            <a:r>
              <a:rPr lang="en-US" sz="1900" dirty="0" err="1"/>
              <a:t>membuat</a:t>
            </a:r>
            <a:r>
              <a:rPr lang="en-US" sz="1900" dirty="0"/>
              <a:t> </a:t>
            </a:r>
            <a:r>
              <a:rPr lang="en-US" sz="1900" dirty="0" err="1"/>
              <a:t>takjub</a:t>
            </a:r>
            <a:r>
              <a:rPr lang="en-US" sz="1900" dirty="0"/>
              <a:t> dunia </a:t>
            </a:r>
            <a:r>
              <a:rPr lang="en-US" sz="1900" dirty="0" err="1"/>
              <a:t>dengan</a:t>
            </a:r>
            <a:r>
              <a:rPr lang="en-US" sz="1900" dirty="0"/>
              <a:t> </a:t>
            </a:r>
            <a:r>
              <a:rPr lang="en-US" sz="1900" dirty="0" err="1"/>
              <a:t>membebaskan</a:t>
            </a:r>
            <a:r>
              <a:rPr lang="en-US" sz="1900" dirty="0"/>
              <a:t> 57 Kerajaan </a:t>
            </a:r>
            <a:r>
              <a:rPr lang="en-US" sz="1900" dirty="0" err="1"/>
              <a:t>dari</a:t>
            </a:r>
            <a:r>
              <a:rPr lang="en-US" sz="1900" dirty="0"/>
              <a:t> </a:t>
            </a:r>
            <a:r>
              <a:rPr lang="en-US" sz="1900" dirty="0" err="1"/>
              <a:t>belenggu</a:t>
            </a:r>
            <a:r>
              <a:rPr lang="en-US" sz="1900" dirty="0"/>
              <a:t> </a:t>
            </a:r>
            <a:r>
              <a:rPr lang="en-US" sz="1900" dirty="0" err="1"/>
              <a:t>kolonialisme</a:t>
            </a:r>
            <a:r>
              <a:rPr lang="en-US" sz="1900" dirty="0"/>
              <a:t> dan </a:t>
            </a:r>
            <a:r>
              <a:rPr lang="en-US" sz="1900" dirty="0" err="1"/>
              <a:t>mempersatukan</a:t>
            </a:r>
            <a:r>
              <a:rPr lang="en-US" sz="1900" dirty="0"/>
              <a:t> </a:t>
            </a:r>
            <a:r>
              <a:rPr lang="en-US" sz="1900" dirty="0" err="1"/>
              <a:t>kembali</a:t>
            </a:r>
            <a:r>
              <a:rPr lang="en-US" sz="1900" dirty="0"/>
              <a:t>, para Raja pun </a:t>
            </a:r>
            <a:r>
              <a:rPr lang="en-US" sz="1900" dirty="0" err="1"/>
              <a:t>secara</a:t>
            </a:r>
            <a:r>
              <a:rPr lang="en-US" sz="1900" dirty="0"/>
              <a:t> </a:t>
            </a:r>
            <a:r>
              <a:rPr lang="en-US" sz="1900" dirty="0" err="1"/>
              <a:t>sadar</a:t>
            </a:r>
            <a:r>
              <a:rPr lang="en-US" sz="1900" dirty="0"/>
              <a:t> </a:t>
            </a:r>
            <a:r>
              <a:rPr lang="en-US" sz="1900" dirty="0" err="1"/>
              <a:t>menyerahkan</a:t>
            </a:r>
            <a:r>
              <a:rPr lang="en-US" sz="1900" dirty="0"/>
              <a:t> </a:t>
            </a:r>
            <a:r>
              <a:rPr lang="en-US" sz="1900" dirty="0" err="1"/>
              <a:t>kekuasaannya</a:t>
            </a:r>
            <a:r>
              <a:rPr lang="en-US" sz="1900" dirty="0"/>
              <a:t> </a:t>
            </a:r>
            <a:r>
              <a:rPr lang="en-US" sz="1900" dirty="0" err="1"/>
              <a:t>kepada</a:t>
            </a:r>
            <a:r>
              <a:rPr lang="en-US" sz="1900" dirty="0"/>
              <a:t> negara Indonesia </a:t>
            </a:r>
            <a:r>
              <a:rPr lang="en-US" sz="1900" dirty="0" err="1"/>
              <a:t>termasuk</a:t>
            </a:r>
            <a:r>
              <a:rPr lang="en-US" sz="1900" dirty="0"/>
              <a:t> di </a:t>
            </a:r>
            <a:r>
              <a:rPr lang="en-US" sz="1900" dirty="0" err="1"/>
              <a:t>dalamnya</a:t>
            </a:r>
            <a:r>
              <a:rPr lang="en-US" sz="1900" dirty="0"/>
              <a:t> </a:t>
            </a:r>
            <a:r>
              <a:rPr lang="en-US" sz="1900" dirty="0" err="1"/>
              <a:t>konsekuensi</a:t>
            </a:r>
            <a:r>
              <a:rPr lang="en-US" sz="1900" dirty="0"/>
              <a:t> </a:t>
            </a:r>
            <a:r>
              <a:rPr lang="en-US" sz="1900" dirty="0" err="1"/>
              <a:t>konstitusionalnya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endParaRPr lang="en-ID" sz="19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proklamasi kemerdekaan indonesia">
            <a:extLst>
              <a:ext uri="{FF2B5EF4-FFF2-40B4-BE49-F238E27FC236}">
                <a16:creationId xmlns:a16="http://schemas.microsoft.com/office/drawing/2014/main" id="{4E75827F-720D-DC7B-0884-FEFCCD7F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7" y="2091264"/>
            <a:ext cx="2788218" cy="17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ekalahan jepang dalam perang dunia 2">
            <a:extLst>
              <a:ext uri="{FF2B5EF4-FFF2-40B4-BE49-F238E27FC236}">
                <a16:creationId xmlns:a16="http://schemas.microsoft.com/office/drawing/2014/main" id="{2BCEFAF4-E130-C1BC-59D1-B4BF47D5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701945"/>
            <a:ext cx="2803709" cy="13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para sultan dan soekarno">
            <a:extLst>
              <a:ext uri="{FF2B5EF4-FFF2-40B4-BE49-F238E27FC236}">
                <a16:creationId xmlns:a16="http://schemas.microsoft.com/office/drawing/2014/main" id="{05E474F4-AC3D-6D7D-1C66-F5115080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" y="3839972"/>
            <a:ext cx="2788218" cy="16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3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6878" y="1059933"/>
            <a:ext cx="423716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Tantangan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Geopolitik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Global</a:t>
            </a:r>
            <a:endParaRPr lang="en-US" sz="3300" dirty="0"/>
          </a:p>
        </p:txBody>
      </p:sp>
      <p:pic>
        <p:nvPicPr>
          <p:cNvPr id="13314" name="Picture 2" descr="FOTO: Konflik Palestina dengan Israel Terus Berlanjut - Foto Liputan6.com">
            <a:extLst>
              <a:ext uri="{FF2B5EF4-FFF2-40B4-BE49-F238E27FC236}">
                <a16:creationId xmlns:a16="http://schemas.microsoft.com/office/drawing/2014/main" id="{CB2AAAE3-343A-FF58-4F04-0750DC843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6" y="708956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Update Perang Rusia vs Ukraina: Rusia Setop Pasokan Gas ke Eropa">
            <a:extLst>
              <a:ext uri="{FF2B5EF4-FFF2-40B4-BE49-F238E27FC236}">
                <a16:creationId xmlns:a16="http://schemas.microsoft.com/office/drawing/2014/main" id="{5DC47C21-993B-4F11-CDD3-92182B0F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0" y="2328206"/>
            <a:ext cx="2819399" cy="17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ampak Perang Dagang Antara Amerika Serikat dan China terhadap Ekspor  Indonesia - Universitas Airlangga Official Website">
            <a:extLst>
              <a:ext uri="{FF2B5EF4-FFF2-40B4-BE49-F238E27FC236}">
                <a16:creationId xmlns:a16="http://schemas.microsoft.com/office/drawing/2014/main" id="{12AA5BE0-47AC-F944-CC65-EDABFBF0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4085367"/>
            <a:ext cx="2813247" cy="18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6878" y="2249851"/>
            <a:ext cx="67793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Konflik</a:t>
            </a:r>
            <a:r>
              <a:rPr lang="en-US" sz="2000" dirty="0"/>
              <a:t> </a:t>
            </a:r>
            <a:r>
              <a:rPr lang="en-US" sz="2000" dirty="0" err="1"/>
              <a:t>perbatasan</a:t>
            </a:r>
            <a:r>
              <a:rPr lang="en-US" sz="2000" dirty="0"/>
              <a:t>—</a:t>
            </a:r>
            <a:r>
              <a:rPr lang="en-US" sz="2000" dirty="0" err="1"/>
              <a:t>pengaruh</a:t>
            </a:r>
            <a:r>
              <a:rPr lang="en-US" sz="2000" dirty="0"/>
              <a:t> pada </a:t>
            </a:r>
            <a:r>
              <a:rPr lang="en-US" sz="2000" dirty="0" err="1"/>
              <a:t>batas</a:t>
            </a:r>
            <a:r>
              <a:rPr lang="en-US" sz="2000" dirty="0"/>
              <a:t> wilayah.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Ancaman</a:t>
            </a:r>
            <a:r>
              <a:rPr lang="en-US" sz="2000" dirty="0"/>
              <a:t> </a:t>
            </a:r>
            <a:r>
              <a:rPr lang="en-US" sz="2000" dirty="0" err="1"/>
              <a:t>militer</a:t>
            </a:r>
            <a:r>
              <a:rPr lang="en-US" sz="2000" dirty="0"/>
              <a:t> </a:t>
            </a:r>
            <a:r>
              <a:rPr lang="en-US" sz="2000" dirty="0" err="1"/>
              <a:t>asing</a:t>
            </a:r>
            <a:r>
              <a:rPr lang="en-US" sz="2000" dirty="0"/>
              <a:t>—</a:t>
            </a:r>
            <a:r>
              <a:rPr lang="en-US" sz="2000" dirty="0" err="1"/>
              <a:t>kedaulatan</a:t>
            </a:r>
            <a:r>
              <a:rPr lang="en-US" sz="2000" dirty="0"/>
              <a:t> territorial dan </a:t>
            </a:r>
            <a:r>
              <a:rPr lang="en-US" sz="2000" dirty="0" err="1"/>
              <a:t>politik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Ideologi</a:t>
            </a:r>
            <a:r>
              <a:rPr lang="en-US" sz="2000" dirty="0"/>
              <a:t> </a:t>
            </a:r>
            <a:r>
              <a:rPr lang="en-US" sz="2000" dirty="0" err="1"/>
              <a:t>transnasional</a:t>
            </a:r>
            <a:r>
              <a:rPr lang="en-US" sz="2000" dirty="0"/>
              <a:t>—</a:t>
            </a:r>
            <a:r>
              <a:rPr lang="en-US" sz="2000" dirty="0" err="1"/>
              <a:t>mengancam</a:t>
            </a:r>
            <a:r>
              <a:rPr lang="en-US" sz="2000" dirty="0"/>
              <a:t> </a:t>
            </a:r>
            <a:r>
              <a:rPr lang="en-US" sz="2000" dirty="0" err="1"/>
              <a:t>keberadaan</a:t>
            </a:r>
            <a:r>
              <a:rPr lang="en-US" sz="2000" dirty="0"/>
              <a:t> Pancasila dan Negara RI.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Perang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—</a:t>
            </a:r>
            <a:r>
              <a:rPr lang="en-US" sz="2000" dirty="0" err="1"/>
              <a:t>kapitalisme</a:t>
            </a:r>
            <a:r>
              <a:rPr lang="en-US" sz="2000" dirty="0"/>
              <a:t> liberal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menggerus</a:t>
            </a:r>
            <a:r>
              <a:rPr lang="en-US" sz="2000" dirty="0"/>
              <a:t> </a:t>
            </a:r>
            <a:r>
              <a:rPr lang="en-US" sz="2000" dirty="0" err="1"/>
              <a:t>semangat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Pancasila.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iklim</a:t>
            </a:r>
            <a:r>
              <a:rPr lang="en-US" sz="2000" dirty="0"/>
              <a:t>—</a:t>
            </a:r>
            <a:r>
              <a:rPr lang="en-US" sz="2000" dirty="0" err="1"/>
              <a:t>pulau-pulau</a:t>
            </a:r>
            <a:r>
              <a:rPr lang="en-US" sz="2000" dirty="0"/>
              <a:t> </a:t>
            </a:r>
            <a:r>
              <a:rPr lang="en-US" sz="2000" dirty="0" err="1"/>
              <a:t>terluar</a:t>
            </a:r>
            <a:r>
              <a:rPr lang="en-US" sz="2000" dirty="0"/>
              <a:t> </a:t>
            </a:r>
            <a:r>
              <a:rPr lang="en-US" sz="2000" dirty="0" err="1"/>
              <a:t>terancam</a:t>
            </a:r>
            <a:r>
              <a:rPr lang="en-US" sz="2000" dirty="0"/>
              <a:t> </a:t>
            </a:r>
            <a:r>
              <a:rPr lang="en-US" sz="2000" dirty="0" err="1"/>
              <a:t>tenggelam</a:t>
            </a:r>
            <a:r>
              <a:rPr lang="en-US" sz="2000" dirty="0"/>
              <a:t>, yang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mempengaruhi</a:t>
            </a:r>
            <a:r>
              <a:rPr lang="en-US" sz="2000" dirty="0"/>
              <a:t> </a:t>
            </a:r>
            <a:r>
              <a:rPr lang="en-US" sz="2000" dirty="0" err="1"/>
              <a:t>batas</a:t>
            </a:r>
            <a:r>
              <a:rPr lang="en-US" sz="2000" dirty="0"/>
              <a:t> wilayah.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Dominasi</a:t>
            </a:r>
            <a:r>
              <a:rPr lang="en-US" sz="2000" dirty="0"/>
              <a:t> </a:t>
            </a:r>
            <a:r>
              <a:rPr lang="en-US" sz="2000" dirty="0" err="1"/>
              <a:t>budaya</a:t>
            </a:r>
            <a:r>
              <a:rPr lang="en-US" sz="2000" dirty="0"/>
              <a:t> </a:t>
            </a:r>
            <a:r>
              <a:rPr lang="en-US" sz="2000" dirty="0" err="1"/>
              <a:t>asing</a:t>
            </a:r>
            <a:r>
              <a:rPr lang="en-US" sz="2000" dirty="0"/>
              <a:t>—</a:t>
            </a:r>
            <a:r>
              <a:rPr lang="en-US" sz="2000" dirty="0" err="1"/>
              <a:t>hilangnya</a:t>
            </a:r>
            <a:r>
              <a:rPr lang="en-US" sz="2000" dirty="0"/>
              <a:t> </a:t>
            </a:r>
            <a:r>
              <a:rPr lang="en-US" sz="2000" dirty="0" err="1"/>
              <a:t>jati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 dan </a:t>
            </a:r>
            <a:r>
              <a:rPr lang="en-US" sz="2000" dirty="0" err="1"/>
              <a:t>perasaan</a:t>
            </a:r>
            <a:r>
              <a:rPr lang="en-US" sz="2000" dirty="0"/>
              <a:t> </a:t>
            </a:r>
            <a:r>
              <a:rPr lang="en-US" sz="2000" dirty="0" err="1"/>
              <a:t>kebangsaan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Resesi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global—</a:t>
            </a:r>
            <a:r>
              <a:rPr lang="en-US" sz="2000" dirty="0" err="1"/>
              <a:t>akibat</a:t>
            </a:r>
            <a:r>
              <a:rPr lang="en-US" sz="2000" dirty="0"/>
              <a:t> pandemic covid-19.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2CE6E4-BEAB-E5CB-4E17-B3F48666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79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6878" y="1059933"/>
            <a:ext cx="500758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Tantangan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Internal</a:t>
            </a:r>
            <a:endParaRPr lang="en-US" sz="33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6878" y="1889632"/>
            <a:ext cx="7765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Kemiskinan</a:t>
            </a:r>
            <a:r>
              <a:rPr lang="en-US" sz="2000" dirty="0"/>
              <a:t>—</a:t>
            </a:r>
            <a:r>
              <a:rPr lang="en-US" sz="2000" dirty="0" err="1"/>
              <a:t>ancaman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</a:t>
            </a:r>
            <a:r>
              <a:rPr lang="en-US" sz="2000" dirty="0" err="1"/>
              <a:t>cita-cita</a:t>
            </a:r>
            <a:r>
              <a:rPr lang="en-US" sz="2000" dirty="0"/>
              <a:t> </a:t>
            </a:r>
            <a:r>
              <a:rPr lang="en-US" sz="2000" dirty="0" err="1"/>
              <a:t>kesejahteraan</a:t>
            </a:r>
            <a:r>
              <a:rPr lang="en-US" sz="2000" dirty="0"/>
              <a:t> </a:t>
            </a:r>
            <a:r>
              <a:rPr lang="en-US" sz="2000" dirty="0" err="1"/>
              <a:t>sosial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Kesenjangan</a:t>
            </a:r>
            <a:r>
              <a:rPr lang="en-US" sz="2000" dirty="0"/>
              <a:t>—</a:t>
            </a:r>
            <a:r>
              <a:rPr lang="en-US" sz="2000" dirty="0" err="1"/>
              <a:t>ketimpangan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dan </a:t>
            </a:r>
            <a:r>
              <a:rPr lang="en-US" sz="2000" dirty="0" err="1"/>
              <a:t>antar</a:t>
            </a:r>
            <a:r>
              <a:rPr lang="en-US" sz="2000" dirty="0"/>
              <a:t> wilayah </a:t>
            </a:r>
            <a:r>
              <a:rPr lang="en-US" sz="2000" dirty="0" err="1"/>
              <a:t>berpotensi</a:t>
            </a:r>
            <a:r>
              <a:rPr lang="en-US" sz="2000" dirty="0"/>
              <a:t> </a:t>
            </a:r>
            <a:r>
              <a:rPr lang="en-US" sz="2000" dirty="0" err="1"/>
              <a:t>disintegrasi</a:t>
            </a:r>
            <a:r>
              <a:rPr lang="en-US" sz="2000" dirty="0"/>
              <a:t> </a:t>
            </a:r>
            <a:r>
              <a:rPr lang="en-US" sz="2000" dirty="0" err="1"/>
              <a:t>sosial</a:t>
            </a:r>
            <a:r>
              <a:rPr lang="en-US" sz="2000" dirty="0"/>
              <a:t> dan </a:t>
            </a:r>
            <a:r>
              <a:rPr lang="en-US" sz="2000" dirty="0" err="1"/>
              <a:t>separatisme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Konflik</a:t>
            </a:r>
            <a:r>
              <a:rPr lang="en-US" sz="2000" dirty="0"/>
              <a:t> </a:t>
            </a:r>
            <a:r>
              <a:rPr lang="en-US" sz="2000" dirty="0" err="1"/>
              <a:t>politik</a:t>
            </a:r>
            <a:r>
              <a:rPr lang="en-US" sz="2000" dirty="0"/>
              <a:t> </a:t>
            </a:r>
            <a:r>
              <a:rPr lang="en-US" sz="2000" dirty="0" err="1"/>
              <a:t>antar</a:t>
            </a:r>
            <a:r>
              <a:rPr lang="en-US" sz="2000" dirty="0"/>
              <a:t> </a:t>
            </a:r>
            <a:r>
              <a:rPr lang="en-US" sz="2000" dirty="0" err="1"/>
              <a:t>elemen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—</a:t>
            </a:r>
            <a:r>
              <a:rPr lang="en-US" sz="2000" dirty="0" err="1"/>
              <a:t>komodifikasi</a:t>
            </a:r>
            <a:r>
              <a:rPr lang="en-US" sz="2000" dirty="0"/>
              <a:t> </a:t>
            </a:r>
            <a:r>
              <a:rPr lang="en-US" sz="2000" dirty="0" err="1"/>
              <a:t>perbedaan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akar</a:t>
            </a:r>
            <a:r>
              <a:rPr lang="en-US" sz="2000" dirty="0"/>
              <a:t> </a:t>
            </a:r>
            <a:r>
              <a:rPr lang="en-US" sz="2000" dirty="0" err="1"/>
              <a:t>konflik</a:t>
            </a:r>
            <a:r>
              <a:rPr lang="en-US" sz="2000" dirty="0"/>
              <a:t> </a:t>
            </a:r>
            <a:r>
              <a:rPr lang="en-US" sz="2000" dirty="0" err="1"/>
              <a:t>mengancam</a:t>
            </a:r>
            <a:r>
              <a:rPr lang="en-US" sz="2000" dirty="0"/>
              <a:t> </a:t>
            </a:r>
            <a:r>
              <a:rPr lang="en-US" sz="2000" dirty="0" err="1"/>
              <a:t>kerukunan</a:t>
            </a:r>
            <a:r>
              <a:rPr lang="en-US" sz="2000" dirty="0"/>
              <a:t> </a:t>
            </a:r>
            <a:r>
              <a:rPr lang="en-US" sz="2000" dirty="0" err="1"/>
              <a:t>berbangsa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Disrupsi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—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pola</a:t>
            </a:r>
            <a:r>
              <a:rPr lang="en-US" sz="2000" dirty="0"/>
              <a:t> </a:t>
            </a:r>
            <a:r>
              <a:rPr lang="en-US" sz="2000" dirty="0" err="1"/>
              <a:t>produksi</a:t>
            </a:r>
            <a:r>
              <a:rPr lang="en-US" sz="2000" dirty="0"/>
              <a:t> dan </a:t>
            </a:r>
            <a:r>
              <a:rPr lang="en-US" sz="2000" dirty="0" err="1"/>
              <a:t>konsumsi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bisa</a:t>
            </a:r>
            <a:r>
              <a:rPr lang="en-US" sz="2000" dirty="0"/>
              <a:t> </a:t>
            </a:r>
            <a:r>
              <a:rPr lang="en-US" sz="2000" dirty="0" err="1"/>
              <a:t>memfasilitasi</a:t>
            </a:r>
            <a:r>
              <a:rPr lang="en-US" sz="2000" dirty="0"/>
              <a:t> </a:t>
            </a:r>
            <a:r>
              <a:rPr lang="en-US" sz="2000" dirty="0" err="1"/>
              <a:t>berkembangnya</a:t>
            </a:r>
            <a:r>
              <a:rPr lang="en-US" sz="2000" dirty="0"/>
              <a:t> hoax/fake news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Ideologi</a:t>
            </a:r>
            <a:r>
              <a:rPr lang="en-US" sz="2000" dirty="0"/>
              <a:t> </a:t>
            </a:r>
            <a:r>
              <a:rPr lang="en-US" sz="2000" dirty="0" err="1"/>
              <a:t>transnasional</a:t>
            </a:r>
            <a:r>
              <a:rPr lang="en-US" sz="2000" dirty="0"/>
              <a:t>—</a:t>
            </a:r>
            <a:r>
              <a:rPr lang="en-US" sz="2000" dirty="0" err="1"/>
              <a:t>menggerogoti</a:t>
            </a:r>
            <a:r>
              <a:rPr lang="en-US" sz="2000" dirty="0"/>
              <a:t> </a:t>
            </a:r>
            <a:r>
              <a:rPr lang="en-US" sz="2000" dirty="0" err="1"/>
              <a:t>kedaulatan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Narkoba</a:t>
            </a:r>
            <a:r>
              <a:rPr lang="en-US" sz="2000" dirty="0">
                <a:sym typeface="+mn-ea"/>
              </a:rPr>
              <a:t>—</a:t>
            </a:r>
            <a:r>
              <a:rPr lang="en-US" sz="2000" dirty="0" err="1"/>
              <a:t>merusak</a:t>
            </a:r>
            <a:r>
              <a:rPr lang="en-US" sz="2000" dirty="0"/>
              <a:t> </a:t>
            </a:r>
            <a:r>
              <a:rPr lang="en-US" sz="2000" dirty="0" err="1"/>
              <a:t>generasi</a:t>
            </a:r>
            <a:r>
              <a:rPr lang="en-US" sz="2000" dirty="0"/>
              <a:t> </a:t>
            </a:r>
            <a:r>
              <a:rPr lang="en-US" sz="2000" dirty="0" err="1"/>
              <a:t>muda</a:t>
            </a:r>
            <a:r>
              <a:rPr lang="en-US" sz="2000" dirty="0"/>
              <a:t>, </a:t>
            </a:r>
            <a:r>
              <a:rPr lang="en-US" sz="2000" dirty="0" err="1"/>
              <a:t>merusak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Ekslusivisme</a:t>
            </a:r>
            <a:r>
              <a:rPr lang="en-US" sz="2000" dirty="0"/>
              <a:t>—</a:t>
            </a:r>
            <a:r>
              <a:rPr lang="en-US" sz="2000" dirty="0" err="1"/>
              <a:t>kelompok</a:t>
            </a:r>
            <a:r>
              <a:rPr lang="en-US" sz="2000" dirty="0"/>
              <a:t> </a:t>
            </a:r>
            <a:r>
              <a:rPr lang="en-US" sz="2000" dirty="0" err="1"/>
              <a:t>sosial</a:t>
            </a:r>
            <a:r>
              <a:rPr lang="en-US" sz="2000" dirty="0"/>
              <a:t> </a:t>
            </a:r>
            <a:r>
              <a:rPr lang="en-US" sz="2000" dirty="0" err="1"/>
              <a:t>mengalami</a:t>
            </a:r>
            <a:r>
              <a:rPr lang="en-US" sz="2000" dirty="0"/>
              <a:t> </a:t>
            </a:r>
            <a:r>
              <a:rPr lang="en-US" sz="2000" dirty="0" err="1"/>
              <a:t>marjinalisasi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Pandemi</a:t>
            </a:r>
            <a:r>
              <a:rPr lang="en-US" sz="2000" dirty="0"/>
              <a:t> covid-19—</a:t>
            </a:r>
            <a:r>
              <a:rPr lang="en-US" sz="2000" dirty="0" err="1"/>
              <a:t>berimbas</a:t>
            </a:r>
            <a:r>
              <a:rPr lang="en-US" sz="2000" dirty="0"/>
              <a:t> pada </a:t>
            </a:r>
            <a:r>
              <a:rPr lang="en-US" sz="2000" dirty="0" err="1"/>
              <a:t>kepanikan</a:t>
            </a:r>
            <a:r>
              <a:rPr lang="en-US" sz="2000" dirty="0"/>
              <a:t> </a:t>
            </a:r>
            <a:r>
              <a:rPr lang="en-US" sz="2000" dirty="0" err="1"/>
              <a:t>sosial</a:t>
            </a:r>
            <a:r>
              <a:rPr lang="en-US" sz="2000" dirty="0"/>
              <a:t>, </a:t>
            </a:r>
            <a:r>
              <a:rPr lang="en-US" sz="2000" dirty="0" err="1"/>
              <a:t>krisis</a:t>
            </a:r>
            <a:r>
              <a:rPr lang="en-US" sz="2000" dirty="0"/>
              <a:t> </a:t>
            </a:r>
            <a:r>
              <a:rPr lang="en-US" sz="2000" dirty="0" err="1"/>
              <a:t>ekonomi</a:t>
            </a:r>
            <a:r>
              <a:rPr lang="en-US" sz="2000" dirty="0"/>
              <a:t> </a:t>
            </a:r>
            <a:r>
              <a:rPr lang="en-US" sz="2000" dirty="0" err="1"/>
              <a:t>dsb</a:t>
            </a:r>
            <a:r>
              <a:rPr lang="en-US" sz="2000" dirty="0"/>
              <a:t>.</a:t>
            </a:r>
            <a:endParaRPr lang="en-ID" sz="2000" dirty="0"/>
          </a:p>
        </p:txBody>
      </p:sp>
      <p:pic>
        <p:nvPicPr>
          <p:cNvPr id="16386" name="Picture 2" descr="Akar Radikalisme di Indonesia – Duta Damai Sumatera Barat">
            <a:extLst>
              <a:ext uri="{FF2B5EF4-FFF2-40B4-BE49-F238E27FC236}">
                <a16:creationId xmlns:a16="http://schemas.microsoft.com/office/drawing/2014/main" id="{89F5738E-D79C-A623-1BCE-963D4162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712799"/>
            <a:ext cx="2848204" cy="16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aftar 7 Harga Sembako yang Harganya Naik Jelang Ramadan Versi Polri">
            <a:extLst>
              <a:ext uri="{FF2B5EF4-FFF2-40B4-BE49-F238E27FC236}">
                <a16:creationId xmlns:a16="http://schemas.microsoft.com/office/drawing/2014/main" id="{2AE4CC58-FE08-6E0F-FE61-5153EFA6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2406061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Jurus Menteri Trenggono Berantas Pencurian Ikan di Laut Indonesia - Bisnis  Liputan6.com">
            <a:extLst>
              <a:ext uri="{FF2B5EF4-FFF2-40B4-BE49-F238E27FC236}">
                <a16:creationId xmlns:a16="http://schemas.microsoft.com/office/drawing/2014/main" id="{8146CCD7-07D9-9530-E1BC-B72D70D9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4" y="400626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21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821502" y="647999"/>
            <a:ext cx="52744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Nilai-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nilai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Kebangsaan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yang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Tertuang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dalam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UUD 1945</a:t>
            </a:r>
            <a:endParaRPr lang="en-US" sz="2800" dirty="0"/>
          </a:p>
        </p:txBody>
      </p:sp>
      <p:sp>
        <p:nvSpPr>
          <p:cNvPr id="16" name="Kotak Teks 39">
            <a:extLst>
              <a:ext uri="{FF2B5EF4-FFF2-40B4-BE49-F238E27FC236}">
                <a16:creationId xmlns:a16="http://schemas.microsoft.com/office/drawing/2014/main" id="{F443F36A-6DA6-31FE-A5E6-A3C035C2C2B0}"/>
              </a:ext>
            </a:extLst>
          </p:cNvPr>
          <p:cNvSpPr txBox="1"/>
          <p:nvPr/>
        </p:nvSpPr>
        <p:spPr>
          <a:xfrm>
            <a:off x="1106363" y="2976933"/>
            <a:ext cx="43373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Prinsip</a:t>
            </a:r>
            <a:r>
              <a:rPr lang="en-US" sz="1600" dirty="0"/>
              <a:t> Indonesia </a:t>
            </a:r>
            <a:r>
              <a:rPr lang="en-US" sz="1600" dirty="0" err="1"/>
              <a:t>adalah</a:t>
            </a:r>
            <a:r>
              <a:rPr lang="en-US" sz="1600" dirty="0"/>
              <a:t> negara </a:t>
            </a:r>
            <a:r>
              <a:rPr lang="en-US" sz="1600" dirty="0" err="1"/>
              <a:t>hukum-semuanya</a:t>
            </a:r>
            <a:r>
              <a:rPr lang="en-US" sz="1600" dirty="0"/>
              <a:t> </a:t>
            </a:r>
            <a:r>
              <a:rPr lang="en-US" sz="1600" dirty="0" err="1"/>
              <a:t>berdasarkan</a:t>
            </a:r>
            <a:r>
              <a:rPr lang="en-US" sz="1600" dirty="0"/>
              <a:t> </a:t>
            </a:r>
            <a:r>
              <a:rPr lang="en-US" sz="1600" dirty="0" err="1"/>
              <a:t>aturan</a:t>
            </a:r>
            <a:r>
              <a:rPr lang="en-US" sz="1600" dirty="0"/>
              <a:t> </a:t>
            </a:r>
            <a:r>
              <a:rPr lang="en-US" sz="1600" dirty="0" err="1"/>
              <a:t>perundang-undangan</a:t>
            </a:r>
            <a:r>
              <a:rPr lang="en-US" sz="1600" dirty="0"/>
              <a:t> (</a:t>
            </a:r>
            <a:r>
              <a:rPr lang="en-US" sz="1600" dirty="0" err="1"/>
              <a:t>Pasal</a:t>
            </a:r>
            <a:r>
              <a:rPr lang="en-US" sz="1600" dirty="0"/>
              <a:t> 1 </a:t>
            </a:r>
            <a:r>
              <a:rPr lang="en-US" sz="1600" dirty="0" err="1"/>
              <a:t>ayat</a:t>
            </a:r>
            <a:r>
              <a:rPr lang="en-US" sz="1600" dirty="0"/>
              <a:t> 3).</a:t>
            </a:r>
          </a:p>
          <a:p>
            <a:pPr algn="just"/>
            <a:endParaRPr lang="en-US" sz="1600" dirty="0"/>
          </a:p>
        </p:txBody>
      </p:sp>
      <p:sp>
        <p:nvSpPr>
          <p:cNvPr id="17" name="Kotak Teks 41">
            <a:extLst>
              <a:ext uri="{FF2B5EF4-FFF2-40B4-BE49-F238E27FC236}">
                <a16:creationId xmlns:a16="http://schemas.microsoft.com/office/drawing/2014/main" id="{86B9ECC7-3A01-55F5-DBE7-0821055C60D7}"/>
              </a:ext>
            </a:extLst>
          </p:cNvPr>
          <p:cNvSpPr txBox="1"/>
          <p:nvPr/>
        </p:nvSpPr>
        <p:spPr>
          <a:xfrm>
            <a:off x="1123449" y="5090982"/>
            <a:ext cx="42336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Pemilihan</a:t>
            </a:r>
            <a:r>
              <a:rPr lang="en-US" sz="1600" dirty="0"/>
              <a:t> </a:t>
            </a:r>
            <a:r>
              <a:rPr lang="en-US" sz="1600" dirty="0" err="1"/>
              <a:t>pemimpin</a:t>
            </a:r>
            <a:r>
              <a:rPr lang="en-US" sz="1600" dirty="0"/>
              <a:t> </a:t>
            </a:r>
            <a:r>
              <a:rPr lang="en-US" sz="1600" dirty="0" err="1"/>
              <a:t>diselenggarakan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demokratis</a:t>
            </a:r>
            <a:r>
              <a:rPr lang="en-US" sz="1600" dirty="0"/>
              <a:t> 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pemilihan</a:t>
            </a:r>
            <a:r>
              <a:rPr lang="en-US" sz="1600" dirty="0"/>
              <a:t> </a:t>
            </a:r>
            <a:r>
              <a:rPr lang="en-US" sz="1600" dirty="0" err="1"/>
              <a:t>langsung</a:t>
            </a:r>
            <a:r>
              <a:rPr lang="en-US" sz="1600" dirty="0"/>
              <a:t> (</a:t>
            </a:r>
            <a:r>
              <a:rPr lang="en-US" sz="1600" dirty="0" err="1"/>
              <a:t>Pasal</a:t>
            </a:r>
            <a:r>
              <a:rPr lang="en-US" sz="1600" dirty="0"/>
              <a:t> 22E).</a:t>
            </a:r>
          </a:p>
          <a:p>
            <a:pPr algn="just"/>
            <a:endParaRPr lang="en-US" sz="1600" dirty="0"/>
          </a:p>
        </p:txBody>
      </p:sp>
      <p:sp>
        <p:nvSpPr>
          <p:cNvPr id="18" name="Kotak Teks 42">
            <a:extLst>
              <a:ext uri="{FF2B5EF4-FFF2-40B4-BE49-F238E27FC236}">
                <a16:creationId xmlns:a16="http://schemas.microsoft.com/office/drawing/2014/main" id="{5A3D2C84-AAD7-5FC7-B34D-927E272741C5}"/>
              </a:ext>
            </a:extLst>
          </p:cNvPr>
          <p:cNvSpPr txBox="1"/>
          <p:nvPr/>
        </p:nvSpPr>
        <p:spPr>
          <a:xfrm>
            <a:off x="639336" y="2867120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1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19" name="Kotak Teks 42">
            <a:extLst>
              <a:ext uri="{FF2B5EF4-FFF2-40B4-BE49-F238E27FC236}">
                <a16:creationId xmlns:a16="http://schemas.microsoft.com/office/drawing/2014/main" id="{AF51040B-8057-C1FB-04A4-0CDC3BA84A4F}"/>
              </a:ext>
            </a:extLst>
          </p:cNvPr>
          <p:cNvSpPr txBox="1"/>
          <p:nvPr/>
        </p:nvSpPr>
        <p:spPr>
          <a:xfrm>
            <a:off x="622704" y="5843775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4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1026" name="Picture 2" descr="PANCASILA DALAM ARUS SEJARAH BANGSA INDONESIA">
            <a:extLst>
              <a:ext uri="{FF2B5EF4-FFF2-40B4-BE49-F238E27FC236}">
                <a16:creationId xmlns:a16="http://schemas.microsoft.com/office/drawing/2014/main" id="{072836F2-1E10-4CB9-102C-8B6EC881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754" y="1196445"/>
            <a:ext cx="4028433" cy="2479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Kotak Teks 42">
            <a:extLst>
              <a:ext uri="{FF2B5EF4-FFF2-40B4-BE49-F238E27FC236}">
                <a16:creationId xmlns:a16="http://schemas.microsoft.com/office/drawing/2014/main" id="{E2CD6BDF-838D-B06D-1434-4CF81E023CFE}"/>
              </a:ext>
            </a:extLst>
          </p:cNvPr>
          <p:cNvSpPr txBox="1"/>
          <p:nvPr/>
        </p:nvSpPr>
        <p:spPr>
          <a:xfrm>
            <a:off x="655760" y="3836617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2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3" name="Kotak Teks 42">
            <a:extLst>
              <a:ext uri="{FF2B5EF4-FFF2-40B4-BE49-F238E27FC236}">
                <a16:creationId xmlns:a16="http://schemas.microsoft.com/office/drawing/2014/main" id="{C12B3642-57D0-73CE-F1F4-95D7ED742D2C}"/>
              </a:ext>
            </a:extLst>
          </p:cNvPr>
          <p:cNvSpPr txBox="1"/>
          <p:nvPr/>
        </p:nvSpPr>
        <p:spPr>
          <a:xfrm>
            <a:off x="631033" y="5001779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3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5" name="Kotak Teks 39">
            <a:extLst>
              <a:ext uri="{FF2B5EF4-FFF2-40B4-BE49-F238E27FC236}">
                <a16:creationId xmlns:a16="http://schemas.microsoft.com/office/drawing/2014/main" id="{371781C5-AE1D-F731-55CA-4F0E5FB491DF}"/>
              </a:ext>
            </a:extLst>
          </p:cNvPr>
          <p:cNvSpPr txBox="1"/>
          <p:nvPr/>
        </p:nvSpPr>
        <p:spPr>
          <a:xfrm>
            <a:off x="1106363" y="3916922"/>
            <a:ext cx="43373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Hubungan</a:t>
            </a:r>
            <a:r>
              <a:rPr lang="en-US" sz="1600" dirty="0"/>
              <a:t> </a:t>
            </a:r>
            <a:r>
              <a:rPr lang="en-US" sz="1600" dirty="0" err="1"/>
              <a:t>harmonis</a:t>
            </a:r>
            <a:r>
              <a:rPr lang="en-US" sz="1600" dirty="0"/>
              <a:t> </a:t>
            </a:r>
            <a:r>
              <a:rPr lang="en-US" sz="1600" dirty="0" err="1"/>
              <a:t>antar</a:t>
            </a:r>
            <a:r>
              <a:rPr lang="en-US" sz="1600" dirty="0"/>
              <a:t> </a:t>
            </a:r>
            <a:r>
              <a:rPr lang="en-US" sz="1600" dirty="0" err="1"/>
              <a:t>lembaga</a:t>
            </a:r>
            <a:r>
              <a:rPr lang="en-US" sz="1600" dirty="0"/>
              <a:t> negara </a:t>
            </a:r>
            <a:r>
              <a:rPr lang="en-US" sz="1600" dirty="0" err="1"/>
              <a:t>berdasar</a:t>
            </a:r>
            <a:r>
              <a:rPr lang="en-US" sz="1600" dirty="0"/>
              <a:t> </a:t>
            </a:r>
            <a:r>
              <a:rPr lang="en-US" sz="1600" dirty="0" err="1"/>
              <a:t>prinsip</a:t>
            </a:r>
            <a:r>
              <a:rPr lang="en-US" sz="1600" dirty="0"/>
              <a:t> </a:t>
            </a:r>
            <a:r>
              <a:rPr lang="en-US" sz="1600" dirty="0" err="1"/>
              <a:t>pembagian</a:t>
            </a:r>
            <a:r>
              <a:rPr lang="en-US" sz="1600" dirty="0"/>
              <a:t> </a:t>
            </a:r>
            <a:r>
              <a:rPr lang="en-US" sz="1600" dirty="0" err="1"/>
              <a:t>wewenang</a:t>
            </a:r>
            <a:r>
              <a:rPr lang="en-US" sz="1600" dirty="0"/>
              <a:t>, </a:t>
            </a:r>
            <a:r>
              <a:rPr lang="en-US" sz="1600" dirty="0" err="1"/>
              <a:t>pengakuan</a:t>
            </a:r>
            <a:r>
              <a:rPr lang="en-US" sz="1600" dirty="0"/>
              <a:t>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keragaman</a:t>
            </a:r>
            <a:r>
              <a:rPr lang="en-US" sz="1600" dirty="0"/>
              <a:t>, dan </a:t>
            </a:r>
            <a:r>
              <a:rPr lang="en-US" sz="1600" dirty="0" err="1"/>
              <a:t>kekhususan</a:t>
            </a:r>
            <a:r>
              <a:rPr lang="en-US" sz="1600" dirty="0"/>
              <a:t> (</a:t>
            </a:r>
            <a:r>
              <a:rPr lang="en-US" sz="1600" dirty="0" err="1"/>
              <a:t>Pasal</a:t>
            </a:r>
            <a:r>
              <a:rPr lang="en-US" sz="1600" dirty="0"/>
              <a:t> 7C, 18A).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</p:txBody>
      </p:sp>
      <p:sp>
        <p:nvSpPr>
          <p:cNvPr id="6" name="Kotak Teks 41">
            <a:extLst>
              <a:ext uri="{FF2B5EF4-FFF2-40B4-BE49-F238E27FC236}">
                <a16:creationId xmlns:a16="http://schemas.microsoft.com/office/drawing/2014/main" id="{08A06400-E31C-56DC-451B-CC9E57CA6DB2}"/>
              </a:ext>
            </a:extLst>
          </p:cNvPr>
          <p:cNvSpPr txBox="1"/>
          <p:nvPr/>
        </p:nvSpPr>
        <p:spPr>
          <a:xfrm>
            <a:off x="1123449" y="5971276"/>
            <a:ext cx="42336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Penyelenggaraan</a:t>
            </a:r>
            <a:r>
              <a:rPr lang="en-US" sz="1600" dirty="0"/>
              <a:t> </a:t>
            </a:r>
            <a:r>
              <a:rPr lang="en-US" sz="1600" dirty="0" err="1"/>
              <a:t>pemerintahan</a:t>
            </a:r>
            <a:r>
              <a:rPr lang="en-US" sz="1600" dirty="0"/>
              <a:t> </a:t>
            </a:r>
            <a:r>
              <a:rPr lang="en-US" sz="1600" dirty="0" err="1"/>
              <a:t>berjalan</a:t>
            </a:r>
            <a:r>
              <a:rPr lang="en-US" sz="1600" dirty="0"/>
              <a:t> </a:t>
            </a:r>
            <a:r>
              <a:rPr lang="en-US" sz="1600" dirty="0" err="1"/>
              <a:t>tanpa</a:t>
            </a:r>
            <a:r>
              <a:rPr lang="en-US" sz="1600" dirty="0"/>
              <a:t> </a:t>
            </a:r>
            <a:r>
              <a:rPr lang="en-US" sz="1600" dirty="0" err="1"/>
              <a:t>diskriminasi</a:t>
            </a:r>
            <a:r>
              <a:rPr lang="en-US" sz="1600" dirty="0"/>
              <a:t> (</a:t>
            </a:r>
            <a:r>
              <a:rPr lang="en-US" sz="1600" dirty="0" err="1"/>
              <a:t>Pasal</a:t>
            </a:r>
            <a:r>
              <a:rPr lang="en-US" sz="1600" dirty="0"/>
              <a:t> 28D).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</p:txBody>
      </p:sp>
      <p:sp>
        <p:nvSpPr>
          <p:cNvPr id="7" name="Kotak Teks 39">
            <a:extLst>
              <a:ext uri="{FF2B5EF4-FFF2-40B4-BE49-F238E27FC236}">
                <a16:creationId xmlns:a16="http://schemas.microsoft.com/office/drawing/2014/main" id="{803409A3-9BC9-DC83-6440-E3C397E2C964}"/>
              </a:ext>
            </a:extLst>
          </p:cNvPr>
          <p:cNvSpPr txBox="1"/>
          <p:nvPr/>
        </p:nvSpPr>
        <p:spPr>
          <a:xfrm>
            <a:off x="6274109" y="3836617"/>
            <a:ext cx="43373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Pengakuan</a:t>
            </a:r>
            <a:r>
              <a:rPr lang="en-US" sz="1600" dirty="0"/>
              <a:t> </a:t>
            </a:r>
            <a:r>
              <a:rPr lang="en-US" sz="1600" dirty="0" err="1"/>
              <a:t>atas</a:t>
            </a:r>
            <a:r>
              <a:rPr lang="en-US" sz="1600" dirty="0"/>
              <a:t> </a:t>
            </a:r>
            <a:r>
              <a:rPr lang="en-US" sz="1600" dirty="0" err="1"/>
              <a:t>keragaman</a:t>
            </a:r>
            <a:r>
              <a:rPr lang="en-US" sz="1600" dirty="0"/>
              <a:t> </a:t>
            </a:r>
            <a:r>
              <a:rPr lang="en-US" sz="1600" dirty="0" err="1"/>
              <a:t>identitas</a:t>
            </a:r>
            <a:r>
              <a:rPr lang="en-US" sz="1600" dirty="0"/>
              <a:t> agama dan </a:t>
            </a:r>
            <a:r>
              <a:rPr lang="en-US" sz="1600" dirty="0" err="1"/>
              <a:t>budaya</a:t>
            </a:r>
            <a:r>
              <a:rPr lang="en-US" sz="1600" dirty="0"/>
              <a:t> (</a:t>
            </a:r>
            <a:r>
              <a:rPr lang="en-US" sz="1600" dirty="0" err="1"/>
              <a:t>Pasal</a:t>
            </a:r>
            <a:r>
              <a:rPr lang="en-US" sz="1600" dirty="0"/>
              <a:t> 28E).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</p:txBody>
      </p:sp>
      <p:sp>
        <p:nvSpPr>
          <p:cNvPr id="15" name="Kotak Teks 42">
            <a:extLst>
              <a:ext uri="{FF2B5EF4-FFF2-40B4-BE49-F238E27FC236}">
                <a16:creationId xmlns:a16="http://schemas.microsoft.com/office/drawing/2014/main" id="{E8F0644E-642A-7C01-C6E7-F038421D79A9}"/>
              </a:ext>
            </a:extLst>
          </p:cNvPr>
          <p:cNvSpPr txBox="1"/>
          <p:nvPr/>
        </p:nvSpPr>
        <p:spPr>
          <a:xfrm>
            <a:off x="5807082" y="3726804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5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0" name="Kotak Teks 39">
            <a:extLst>
              <a:ext uri="{FF2B5EF4-FFF2-40B4-BE49-F238E27FC236}">
                <a16:creationId xmlns:a16="http://schemas.microsoft.com/office/drawing/2014/main" id="{7CE4452E-C39C-CE8C-CC0F-34AAF10F411A}"/>
              </a:ext>
            </a:extLst>
          </p:cNvPr>
          <p:cNvSpPr txBox="1"/>
          <p:nvPr/>
        </p:nvSpPr>
        <p:spPr>
          <a:xfrm>
            <a:off x="6274109" y="4585595"/>
            <a:ext cx="4337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Penghormatan</a:t>
            </a:r>
            <a:r>
              <a:rPr lang="en-US" sz="1600" dirty="0"/>
              <a:t> </a:t>
            </a:r>
            <a:r>
              <a:rPr lang="en-US" sz="1600" dirty="0" err="1"/>
              <a:t>terhadap</a:t>
            </a:r>
            <a:r>
              <a:rPr lang="en-US" sz="1600" dirty="0"/>
              <a:t> </a:t>
            </a:r>
            <a:r>
              <a:rPr lang="en-US" sz="1600" dirty="0" err="1"/>
              <a:t>martabat</a:t>
            </a:r>
            <a:r>
              <a:rPr lang="en-US" sz="1600" dirty="0"/>
              <a:t> dan HAM (</a:t>
            </a:r>
            <a:r>
              <a:rPr lang="en-US" sz="1600" dirty="0" err="1"/>
              <a:t>Pasal</a:t>
            </a:r>
            <a:r>
              <a:rPr lang="en-US" sz="1600" dirty="0"/>
              <a:t> 28G, 28H).</a:t>
            </a:r>
          </a:p>
        </p:txBody>
      </p:sp>
      <p:sp>
        <p:nvSpPr>
          <p:cNvPr id="21" name="Kotak Teks 42">
            <a:extLst>
              <a:ext uri="{FF2B5EF4-FFF2-40B4-BE49-F238E27FC236}">
                <a16:creationId xmlns:a16="http://schemas.microsoft.com/office/drawing/2014/main" id="{B1BB38F4-ABFE-A395-45FD-248426BA1C24}"/>
              </a:ext>
            </a:extLst>
          </p:cNvPr>
          <p:cNvSpPr txBox="1"/>
          <p:nvPr/>
        </p:nvSpPr>
        <p:spPr>
          <a:xfrm>
            <a:off x="5807082" y="4475782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6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sp>
        <p:nvSpPr>
          <p:cNvPr id="22" name="Kotak Teks 39">
            <a:extLst>
              <a:ext uri="{FF2B5EF4-FFF2-40B4-BE49-F238E27FC236}">
                <a16:creationId xmlns:a16="http://schemas.microsoft.com/office/drawing/2014/main" id="{4CE6A9F9-C393-58DC-01E4-4723924C786D}"/>
              </a:ext>
            </a:extLst>
          </p:cNvPr>
          <p:cNvSpPr txBox="1"/>
          <p:nvPr/>
        </p:nvSpPr>
        <p:spPr>
          <a:xfrm>
            <a:off x="6274109" y="5328452"/>
            <a:ext cx="4337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Ekonomi </a:t>
            </a:r>
            <a:r>
              <a:rPr lang="en-US" sz="1600" dirty="0" err="1"/>
              <a:t>diatur</a:t>
            </a:r>
            <a:r>
              <a:rPr lang="en-US" sz="1600" dirty="0"/>
              <a:t> </a:t>
            </a:r>
            <a:r>
              <a:rPr lang="en-US" sz="1600" dirty="0" err="1"/>
              <a:t>berdasarkan</a:t>
            </a:r>
            <a:r>
              <a:rPr lang="en-US" sz="1600" dirty="0"/>
              <a:t> </a:t>
            </a:r>
            <a:r>
              <a:rPr lang="en-US" sz="1600" dirty="0" err="1"/>
              <a:t>demokrasi</a:t>
            </a:r>
            <a:r>
              <a:rPr lang="en-US" sz="1600" dirty="0"/>
              <a:t> </a:t>
            </a:r>
            <a:r>
              <a:rPr lang="en-US" sz="1600" dirty="0" err="1"/>
              <a:t>ekonomi</a:t>
            </a:r>
            <a:r>
              <a:rPr lang="en-US" sz="1600" dirty="0"/>
              <a:t> dan </a:t>
            </a:r>
            <a:r>
              <a:rPr lang="en-US" sz="1600" dirty="0" err="1"/>
              <a:t>prinsip-prinsip</a:t>
            </a:r>
            <a:r>
              <a:rPr lang="en-US" sz="1600" dirty="0"/>
              <a:t> </a:t>
            </a:r>
            <a:r>
              <a:rPr lang="en-US" sz="1600" dirty="0" err="1"/>
              <a:t>keadilan</a:t>
            </a:r>
            <a:r>
              <a:rPr lang="en-US" sz="1600" dirty="0"/>
              <a:t> dan </a:t>
            </a:r>
            <a:r>
              <a:rPr lang="en-US" sz="1600" dirty="0" err="1"/>
              <a:t>ekologis</a:t>
            </a:r>
            <a:r>
              <a:rPr lang="en-US" sz="1600" dirty="0"/>
              <a:t> (</a:t>
            </a:r>
            <a:r>
              <a:rPr lang="en-US" sz="1600" dirty="0" err="1"/>
              <a:t>Pasal</a:t>
            </a:r>
            <a:r>
              <a:rPr lang="en-US" sz="1600" dirty="0"/>
              <a:t> 33).</a:t>
            </a:r>
          </a:p>
        </p:txBody>
      </p:sp>
      <p:sp>
        <p:nvSpPr>
          <p:cNvPr id="23" name="Kotak Teks 42">
            <a:extLst>
              <a:ext uri="{FF2B5EF4-FFF2-40B4-BE49-F238E27FC236}">
                <a16:creationId xmlns:a16="http://schemas.microsoft.com/office/drawing/2014/main" id="{A35DC74D-6D42-7D1B-1124-DE422E8C603B}"/>
              </a:ext>
            </a:extLst>
          </p:cNvPr>
          <p:cNvSpPr txBox="1"/>
          <p:nvPr/>
        </p:nvSpPr>
        <p:spPr>
          <a:xfrm>
            <a:off x="5807082" y="5218639"/>
            <a:ext cx="54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Perpetua" panose="02020502060401020303" pitchFamily="18" charset="0"/>
              </a:rPr>
              <a:t>7</a:t>
            </a:r>
            <a:endParaRPr lang="en-ID" sz="3600" b="1" dirty="0">
              <a:solidFill>
                <a:schemeClr val="bg1">
                  <a:lumMod val="50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DC502A-D375-D5CC-4721-21402B5A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28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129256-C0D4-273D-C28D-8747A6764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Kotak Teks 23">
            <a:extLst>
              <a:ext uri="{FF2B5EF4-FFF2-40B4-BE49-F238E27FC236}">
                <a16:creationId xmlns:a16="http://schemas.microsoft.com/office/drawing/2014/main" id="{BD6666EF-E9FA-5C4F-1CB3-41497D54CFEF}"/>
              </a:ext>
            </a:extLst>
          </p:cNvPr>
          <p:cNvSpPr txBox="1"/>
          <p:nvPr/>
        </p:nvSpPr>
        <p:spPr>
          <a:xfrm>
            <a:off x="586486" y="3057051"/>
            <a:ext cx="11136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ID" sz="40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IMPLEMENTASI NILAI-NILAI PANCASILA UNTUK INDONESIA MAJU</a:t>
            </a:r>
          </a:p>
        </p:txBody>
      </p:sp>
      <p:sp>
        <p:nvSpPr>
          <p:cNvPr id="15" name="Kotak Teks 42">
            <a:extLst>
              <a:ext uri="{FF2B5EF4-FFF2-40B4-BE49-F238E27FC236}">
                <a16:creationId xmlns:a16="http://schemas.microsoft.com/office/drawing/2014/main" id="{529C5763-663E-6648-82F5-1F580182AD16}"/>
              </a:ext>
            </a:extLst>
          </p:cNvPr>
          <p:cNvSpPr txBox="1"/>
          <p:nvPr/>
        </p:nvSpPr>
        <p:spPr>
          <a:xfrm>
            <a:off x="311091" y="4798250"/>
            <a:ext cx="54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  <a:latin typeface="Perpetua" panose="02020502060401020303" pitchFamily="18" charset="0"/>
              </a:rPr>
              <a:t>1</a:t>
            </a:r>
            <a:endParaRPr lang="en-ID" sz="2800" b="1" dirty="0">
              <a:solidFill>
                <a:schemeClr val="bg1"/>
              </a:solidFill>
              <a:highlight>
                <a:srgbClr val="FF0000"/>
              </a:highlight>
              <a:latin typeface="Perpetua" panose="02020502060401020303" pitchFamily="18" charset="0"/>
            </a:endParaRPr>
          </a:p>
        </p:txBody>
      </p:sp>
      <p:sp>
        <p:nvSpPr>
          <p:cNvPr id="16" name="Kotak Teks 39">
            <a:extLst>
              <a:ext uri="{FF2B5EF4-FFF2-40B4-BE49-F238E27FC236}">
                <a16:creationId xmlns:a16="http://schemas.microsoft.com/office/drawing/2014/main" id="{C50FC13A-F1EC-3FFB-D00F-CD59DA54C22C}"/>
              </a:ext>
            </a:extLst>
          </p:cNvPr>
          <p:cNvSpPr txBox="1"/>
          <p:nvPr/>
        </p:nvSpPr>
        <p:spPr>
          <a:xfrm>
            <a:off x="759646" y="5029674"/>
            <a:ext cx="36780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Pelaksanaan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“Pancasila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Tindakan”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akan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menciptakan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transformasi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kualitas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sumber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daya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manusia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/>
            <a:endParaRPr lang="en-US" sz="1600" dirty="0">
              <a:solidFill>
                <a:schemeClr val="bg1"/>
              </a:solidFill>
              <a:highlight>
                <a:srgbClr val="FF00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highlight>
                <a:srgbClr val="FF00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Kotak Teks 42">
            <a:extLst>
              <a:ext uri="{FF2B5EF4-FFF2-40B4-BE49-F238E27FC236}">
                <a16:creationId xmlns:a16="http://schemas.microsoft.com/office/drawing/2014/main" id="{FC9A67DD-366B-DFD2-5194-888646393813}"/>
              </a:ext>
            </a:extLst>
          </p:cNvPr>
          <p:cNvSpPr txBox="1"/>
          <p:nvPr/>
        </p:nvSpPr>
        <p:spPr>
          <a:xfrm>
            <a:off x="4453604" y="4801265"/>
            <a:ext cx="54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  <a:latin typeface="Perpetua" panose="02020502060401020303" pitchFamily="18" charset="0"/>
              </a:rPr>
              <a:t>2</a:t>
            </a:r>
            <a:endParaRPr lang="en-ID" sz="2800" b="1" dirty="0">
              <a:solidFill>
                <a:schemeClr val="bg1"/>
              </a:solidFill>
              <a:highlight>
                <a:srgbClr val="FF0000"/>
              </a:highlight>
              <a:latin typeface="Perpetua" panose="02020502060401020303" pitchFamily="18" charset="0"/>
            </a:endParaRPr>
          </a:p>
        </p:txBody>
      </p:sp>
      <p:sp>
        <p:nvSpPr>
          <p:cNvPr id="24" name="Kotak Teks 39">
            <a:extLst>
              <a:ext uri="{FF2B5EF4-FFF2-40B4-BE49-F238E27FC236}">
                <a16:creationId xmlns:a16="http://schemas.microsoft.com/office/drawing/2014/main" id="{6D76374E-5702-D4D7-78B2-D465F5B6AE78}"/>
              </a:ext>
            </a:extLst>
          </p:cNvPr>
          <p:cNvSpPr txBox="1"/>
          <p:nvPr/>
        </p:nvSpPr>
        <p:spPr>
          <a:xfrm>
            <a:off x="4920631" y="5029673"/>
            <a:ext cx="3118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Manusia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Indonesia yang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Pancasilais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memiliki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Arial Bold" panose="020B0704020202020204" charset="0"/>
              </a:rPr>
              <a:t>integritas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Arial Bold" panose="020B0704020202020204" charset="0"/>
              </a:rPr>
              <a:t>etos</a:t>
            </a:r>
            <a:r>
              <a:rPr lang="en-US" sz="16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Arial Bold" panose="020B070402020202020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Arial Bold" panose="020B0704020202020204" charset="0"/>
              </a:rPr>
              <a:t>kerja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, dan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kerelaan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Arial Bold" panose="020B0704020202020204" charset="0"/>
              </a:rPr>
              <a:t>bergotong</a:t>
            </a:r>
            <a:r>
              <a:rPr lang="en-US" sz="1600" b="1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Arial Bold" panose="020B0704020202020204" charset="0"/>
              </a:rPr>
              <a:t> royong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yang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tinggi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7" name="Kotak Teks 42">
            <a:extLst>
              <a:ext uri="{FF2B5EF4-FFF2-40B4-BE49-F238E27FC236}">
                <a16:creationId xmlns:a16="http://schemas.microsoft.com/office/drawing/2014/main" id="{BE9F2CFF-FFE9-E3FB-CFF2-83D824265855}"/>
              </a:ext>
            </a:extLst>
          </p:cNvPr>
          <p:cNvSpPr txBox="1"/>
          <p:nvPr/>
        </p:nvSpPr>
        <p:spPr>
          <a:xfrm>
            <a:off x="8035553" y="4798250"/>
            <a:ext cx="541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  <a:latin typeface="Perpetua" panose="02020502060401020303" pitchFamily="18" charset="0"/>
              </a:rPr>
              <a:t>3</a:t>
            </a:r>
            <a:endParaRPr lang="en-ID" sz="2800" b="1" dirty="0">
              <a:solidFill>
                <a:schemeClr val="bg1"/>
              </a:solidFill>
              <a:highlight>
                <a:srgbClr val="FF0000"/>
              </a:highlight>
              <a:latin typeface="Perpetua" panose="02020502060401020303" pitchFamily="18" charset="0"/>
            </a:endParaRPr>
          </a:p>
        </p:txBody>
      </p:sp>
      <p:sp>
        <p:nvSpPr>
          <p:cNvPr id="28" name="Kotak Teks 39">
            <a:extLst>
              <a:ext uri="{FF2B5EF4-FFF2-40B4-BE49-F238E27FC236}">
                <a16:creationId xmlns:a16="http://schemas.microsoft.com/office/drawing/2014/main" id="{44B0346F-68BD-110D-0C94-82566FA0DC07}"/>
              </a:ext>
            </a:extLst>
          </p:cNvPr>
          <p:cNvSpPr txBox="1"/>
          <p:nvPr/>
        </p:nvSpPr>
        <p:spPr>
          <a:xfrm>
            <a:off x="8502580" y="5026658"/>
            <a:ext cx="3118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Dengan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sikap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mental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positif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seperti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ini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harapan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Indonesia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Maju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akan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lebih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mudah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tercapai</a:t>
            </a:r>
            <a:r>
              <a:rPr lang="en-US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947F6CC7-92B8-2CFD-6A99-F8E2EACE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404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6368836" y="2753946"/>
            <a:ext cx="44219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TERIMAKASIH</a:t>
            </a:r>
            <a:endParaRPr lang="en-US" sz="2800" dirty="0"/>
          </a:p>
        </p:txBody>
      </p:sp>
      <p:pic>
        <p:nvPicPr>
          <p:cNvPr id="1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B8C16B-9D6A-65E1-75D2-9C922DB43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6" y="712800"/>
            <a:ext cx="5371996" cy="3591158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6476B962-E69D-6636-402D-92236457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97" y="3926408"/>
            <a:ext cx="3274535" cy="1940793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CF63780-9A93-74A6-8371-B97E4F3E4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13" y="3926408"/>
            <a:ext cx="2743200" cy="19416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D82BA4-668E-2398-8D77-E12EF1F0986E}"/>
              </a:ext>
            </a:extLst>
          </p:cNvPr>
          <p:cNvSpPr txBox="1"/>
          <p:nvPr/>
        </p:nvSpPr>
        <p:spPr>
          <a:xfrm>
            <a:off x="6368836" y="3657627"/>
            <a:ext cx="457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Materi</a:t>
            </a:r>
            <a:r>
              <a:rPr lang="en-US" b="1" dirty="0"/>
              <a:t> </a:t>
            </a:r>
            <a:r>
              <a:rPr lang="en-US" b="1" dirty="0" err="1"/>
              <a:t>Disusun</a:t>
            </a:r>
            <a:r>
              <a:rPr lang="en-US" b="1" dirty="0"/>
              <a:t> oleh Tim Tata Usaha </a:t>
            </a:r>
            <a:r>
              <a:rPr lang="en-US" b="1" dirty="0" err="1"/>
              <a:t>Kepala</a:t>
            </a:r>
            <a:r>
              <a:rPr lang="en-US" b="1" dirty="0"/>
              <a:t> BPIP RI</a:t>
            </a:r>
          </a:p>
          <a:p>
            <a:endParaRPr lang="en-US" b="1" dirty="0"/>
          </a:p>
          <a:p>
            <a:r>
              <a:rPr lang="en-US" dirty="0" err="1"/>
              <a:t>Silahkan</a:t>
            </a:r>
            <a:r>
              <a:rPr lang="en-US" dirty="0"/>
              <a:t> Jika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pertanyaan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lain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dikirimkan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email :</a:t>
            </a:r>
          </a:p>
          <a:p>
            <a:r>
              <a:rPr lang="en-US" b="1" dirty="0">
                <a:solidFill>
                  <a:srgbClr val="FF0000"/>
                </a:solidFill>
                <a:hlinkClick r:id="rId5"/>
              </a:rPr>
              <a:t>adc.bpip@gmail.com / 085161868980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wafi</a:t>
            </a:r>
            <a:r>
              <a:rPr lang="en-US" dirty="0"/>
              <a:t>)</a:t>
            </a:r>
            <a:endParaRPr lang="en-ID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58B051-18F9-5FD3-F6D0-847CBF4A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2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29737-7C67-8CFD-DBF4-7AC0A8E7B6C9}"/>
              </a:ext>
            </a:extLst>
          </p:cNvPr>
          <p:cNvSpPr txBox="1"/>
          <p:nvPr/>
        </p:nvSpPr>
        <p:spPr>
          <a:xfrm>
            <a:off x="3692344" y="781636"/>
            <a:ext cx="636605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Gerakan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Perlawanan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dalam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Sejarah Indonesia 2</a:t>
            </a:r>
            <a:endParaRPr lang="en-US" sz="33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2B88CD-5063-0FCC-B1F7-AF1B68E8A225}"/>
              </a:ext>
            </a:extLst>
          </p:cNvPr>
          <p:cNvSpPr txBox="1"/>
          <p:nvPr/>
        </p:nvSpPr>
        <p:spPr>
          <a:xfrm>
            <a:off x="3692344" y="1960232"/>
            <a:ext cx="77654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Kongres</a:t>
            </a:r>
            <a:r>
              <a:rPr lang="en-US" sz="2000" b="1" dirty="0"/>
              <a:t> </a:t>
            </a:r>
            <a:r>
              <a:rPr lang="en-US" sz="2000" b="1" dirty="0" err="1"/>
              <a:t>Sumpah</a:t>
            </a:r>
            <a:r>
              <a:rPr lang="en-US" sz="2000" b="1" dirty="0"/>
              <a:t> Pemuda (28 </a:t>
            </a:r>
            <a:r>
              <a:rPr lang="en-US" sz="2000" b="1" dirty="0" err="1"/>
              <a:t>Oktober</a:t>
            </a:r>
            <a:r>
              <a:rPr lang="en-US" sz="2000" b="1" dirty="0"/>
              <a:t> 1928)</a:t>
            </a:r>
          </a:p>
          <a:p>
            <a:r>
              <a:rPr lang="en-US" sz="2000" dirty="0" err="1"/>
              <a:t>Semangat</a:t>
            </a:r>
            <a:r>
              <a:rPr lang="en-US" sz="2000" dirty="0"/>
              <a:t> </a:t>
            </a:r>
            <a:r>
              <a:rPr lang="en-US" sz="2000" dirty="0" err="1"/>
              <a:t>Sumpah</a:t>
            </a:r>
            <a:r>
              <a:rPr lang="en-US" sz="2000" dirty="0"/>
              <a:t> Pemuda </a:t>
            </a:r>
            <a:r>
              <a:rPr lang="en-US" sz="2000" dirty="0" err="1"/>
              <a:t>memulai</a:t>
            </a:r>
            <a:r>
              <a:rPr lang="en-US" sz="2000" dirty="0"/>
              <a:t> </a:t>
            </a:r>
            <a:r>
              <a:rPr lang="en-US" sz="2000" dirty="0" err="1"/>
              <a:t>tonggak</a:t>
            </a:r>
            <a:r>
              <a:rPr lang="en-US" sz="2000" dirty="0"/>
              <a:t> </a:t>
            </a:r>
            <a:r>
              <a:rPr lang="en-US" sz="2000" dirty="0" err="1"/>
              <a:t>sejarah</a:t>
            </a:r>
            <a:r>
              <a:rPr lang="en-US" sz="2000" dirty="0"/>
              <a:t> </a:t>
            </a:r>
            <a:r>
              <a:rPr lang="en-US" sz="2000" dirty="0" err="1"/>
              <a:t>pergerakan</a:t>
            </a:r>
            <a:r>
              <a:rPr lang="en-US" sz="2000" dirty="0"/>
              <a:t> pemuda </a:t>
            </a:r>
            <a:r>
              <a:rPr lang="en-US" sz="2000" dirty="0" err="1"/>
              <a:t>dalam</a:t>
            </a:r>
            <a:r>
              <a:rPr lang="en-US" sz="2000" dirty="0"/>
              <a:t> garis </a:t>
            </a:r>
            <a:r>
              <a:rPr lang="en-US" sz="2000" dirty="0" err="1"/>
              <a:t>kemerdekaan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Proklamasi</a:t>
            </a:r>
            <a:r>
              <a:rPr lang="en-US" sz="2000" b="1" dirty="0"/>
              <a:t> </a:t>
            </a:r>
            <a:r>
              <a:rPr lang="en-US" sz="2000" b="1" dirty="0" err="1"/>
              <a:t>Kemerdekaan</a:t>
            </a:r>
            <a:r>
              <a:rPr lang="en-US" sz="2000" b="1" dirty="0"/>
              <a:t> </a:t>
            </a:r>
            <a:r>
              <a:rPr lang="en-US" sz="2000" b="1" dirty="0" err="1"/>
              <a:t>Republik</a:t>
            </a:r>
            <a:r>
              <a:rPr lang="en-US" sz="2000" b="1" dirty="0"/>
              <a:t> Indonesia (17 </a:t>
            </a:r>
            <a:r>
              <a:rPr lang="en-US" sz="2000" b="1" dirty="0" err="1"/>
              <a:t>Agustus</a:t>
            </a:r>
            <a:r>
              <a:rPr lang="en-US" sz="2000" b="1" dirty="0"/>
              <a:t> 1945)</a:t>
            </a:r>
          </a:p>
          <a:p>
            <a:r>
              <a:rPr lang="en-US" sz="2000" dirty="0" err="1"/>
              <a:t>Kemerdekaan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membebaskan</a:t>
            </a:r>
            <a:r>
              <a:rPr lang="en-US" sz="2000" dirty="0"/>
              <a:t> </a:t>
            </a:r>
            <a:r>
              <a:rPr lang="en-US" sz="2000" dirty="0" err="1"/>
              <a:t>sekaligus</a:t>
            </a:r>
            <a:r>
              <a:rPr lang="en-US" sz="2000" dirty="0"/>
              <a:t> </a:t>
            </a:r>
            <a:r>
              <a:rPr lang="en-US" sz="2000" dirty="0" err="1"/>
              <a:t>menyatukan</a:t>
            </a:r>
            <a:r>
              <a:rPr lang="en-US" sz="2000" dirty="0"/>
              <a:t> Kembali 57 (Negara/Kerajaan/</a:t>
            </a:r>
            <a:r>
              <a:rPr lang="en-US" sz="2000" dirty="0" err="1"/>
              <a:t>Kesultanan</a:t>
            </a:r>
            <a:r>
              <a:rPr lang="en-US" sz="2000" dirty="0"/>
              <a:t>) di </a:t>
            </a:r>
            <a:r>
              <a:rPr lang="en-US" sz="2000" dirty="0" err="1"/>
              <a:t>bawah</a:t>
            </a:r>
            <a:r>
              <a:rPr lang="en-US" sz="2000" dirty="0"/>
              <a:t> </a:t>
            </a:r>
            <a:r>
              <a:rPr lang="en-US" sz="2000" dirty="0" err="1"/>
              <a:t>panji-panji</a:t>
            </a:r>
            <a:r>
              <a:rPr lang="en-US" sz="2000" dirty="0"/>
              <a:t> </a:t>
            </a:r>
            <a:r>
              <a:rPr lang="en-US" sz="2000" dirty="0" err="1"/>
              <a:t>nasionalisme</a:t>
            </a:r>
            <a:r>
              <a:rPr lang="en-US" sz="2000" dirty="0"/>
              <a:t>.</a:t>
            </a:r>
          </a:p>
          <a:p>
            <a:endParaRPr lang="en-ID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13921A1D-BA58-0780-D13F-340BE2FC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1" y="713677"/>
            <a:ext cx="2851482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7F28A65A-5F52-4C91-3DF5-75ADB45F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1" y="2313876"/>
            <a:ext cx="2851482" cy="19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5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B513F2-6A9A-85C4-BA20-198FBB3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AA5D7-5D9B-DBAA-C57C-4980B8FB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7"/>
          <a:stretch/>
        </p:blipFill>
        <p:spPr>
          <a:xfrm>
            <a:off x="829224" y="1295400"/>
            <a:ext cx="9926170" cy="5124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12812-238B-CA28-9D2B-28D7565D5BAE}"/>
              </a:ext>
            </a:extLst>
          </p:cNvPr>
          <p:cNvSpPr txBox="1"/>
          <p:nvPr/>
        </p:nvSpPr>
        <p:spPr>
          <a:xfrm>
            <a:off x="829224" y="567577"/>
            <a:ext cx="9127576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Peta Gerakan </a:t>
            </a:r>
            <a:r>
              <a:rPr lang="en-US" sz="33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Perlawanan</a:t>
            </a:r>
            <a:r>
              <a:rPr lang="en-US" sz="33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Indonesia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46734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3498133" y="1135703"/>
            <a:ext cx="763738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Sejarah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Pembentukan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 BPUPK &amp;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Pembahasan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Pancasila</a:t>
            </a:r>
            <a:endParaRPr lang="en-US" sz="2000"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3498133" y="2074421"/>
            <a:ext cx="81581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>
              <a:buFont typeface="Arial" panose="020B0704020202020204"/>
              <a:buChar char="•"/>
              <a:defRPr/>
            </a:pP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Pada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tanggal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 </a:t>
            </a:r>
            <a:r>
              <a:rPr lang="en-US" b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Maret</a:t>
            </a:r>
            <a:r>
              <a:rPr lang="en-US" b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1945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Saikoo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Sikikan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Panglima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Balatentara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Dai Nippon di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Jawa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mengumumkan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rencana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pembentukan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sebuah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badan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menyelidiki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usaha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persiapan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kemerdekaan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algn="just" defTabSz="914400">
              <a:defRPr/>
            </a:pP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 defTabSz="914400">
              <a:buFont typeface="Arial" panose="020B0704020202020204"/>
              <a:buChar char="•"/>
              <a:defRPr/>
            </a:pP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Pada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tanggal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29 April 1945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dikeluarkan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Maklumat 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Gunseikan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Komandan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Angkatan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Nomor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23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tentang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Dokuritzu</a:t>
            </a:r>
            <a:r>
              <a:rPr lang="en-US" b="1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Zyunbi</a:t>
            </a:r>
            <a:r>
              <a:rPr lang="en-US" b="1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Tyoosakai</a:t>
            </a:r>
            <a:r>
              <a:rPr lang="en-US" b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yang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bahasa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Indonesia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dikenal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Badan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Penyelidik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Usaha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Persiapan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Kemerdekaan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(BPUPK).</a:t>
            </a:r>
          </a:p>
          <a:p>
            <a:pPr algn="just" defTabSz="914400">
              <a:defRPr/>
            </a:pP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 defTabSz="914400">
              <a:buFont typeface="Arial" panose="020B0704020202020204"/>
              <a:buChar char="•"/>
              <a:defRPr/>
            </a:pP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Seiring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dengan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pembentukan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terjadi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Pergeseran</a:t>
            </a:r>
            <a:r>
              <a:rPr lang="en-US" b="1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Perspektif</a:t>
            </a:r>
            <a:r>
              <a:rPr lang="en-US" b="1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Pemerintah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Pendudukan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melihat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bangsa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Indonesia.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mulai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mengganti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istilah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To Indo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sebutan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untuk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Hindai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-Belanda)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Indonesia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sebagaimana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para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pejuang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menyebut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kebangsaannya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sendiri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Begitu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pula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sebutan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Genzyuumin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penduduk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asli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pribumi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/inlander)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Indonesia Zin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(orang Indonesia)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Setjen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Kepaniteraan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MKRI, 2010)</a:t>
            </a:r>
          </a:p>
        </p:txBody>
      </p:sp>
      <p:pic>
        <p:nvPicPr>
          <p:cNvPr id="3074" name="Picture 2" descr="Radjiman Wedyodiningrat, sosok dokter dan pahlawan nasional di balik lahirnya Hari Lanjut Usia Nasional. Ia merupakan pemimpin sidang pertama Badan Penyelidik Usaha-usaha Persiapan Kemerdekaan Indonesia (BPUPKI) yang melahirkan rancangan dasar negara Indonesia.">
            <a:extLst>
              <a:ext uri="{FF2B5EF4-FFF2-40B4-BE49-F238E27FC236}">
                <a16:creationId xmlns:a16="http://schemas.microsoft.com/office/drawing/2014/main" id="{396672AF-7762-AA09-6BAC-10E46DDF4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r="34042"/>
          <a:stretch/>
        </p:blipFill>
        <p:spPr bwMode="auto">
          <a:xfrm>
            <a:off x="644890" y="713678"/>
            <a:ext cx="269643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2BBCCF9-AC5D-EB4F-3DDF-C7B47DD0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05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3457206" y="1603520"/>
            <a:ext cx="84984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>
              <a:buFont typeface="Arial" panose="020B0704020202020204"/>
              <a:buChar char="•"/>
              <a:defRPr/>
            </a:pP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Pada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awalnya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keanggotaan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berjumlah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63 orang,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terdiri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3 orang yang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menduduki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satu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orang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Ketua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Kaico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Radjiman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Wediodiningrat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dua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orang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Ketua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Muda/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Fuku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Kaico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yaitu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Raden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Pandji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Soeroso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Itjibangase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Yosio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Tekisan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perwakilan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), dan 60 orang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lainnya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biasa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). Pada masa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persidangan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kedua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terdapat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6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enam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 orang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tambahan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Dari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sini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jumlah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total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69 orang.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Selain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itu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ada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7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tujuh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 orang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perwakilan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Jepang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anggota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istimewa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tokubetu</a:t>
            </a:r>
            <a:r>
              <a:rPr lang="en-US" i="1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).</a:t>
            </a:r>
          </a:p>
          <a:p>
            <a:pPr algn="just" defTabSz="914400">
              <a:defRPr/>
            </a:pP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 defTabSz="914400">
              <a:buFont typeface="Arial" panose="020B0704020202020204"/>
              <a:buChar char="•"/>
              <a:defRPr/>
            </a:pP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Selain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beranggotakan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mereka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kelompok-kelompok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sosial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utama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berbasis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keagamaan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profesi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dsb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terdapat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wakil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kelompok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minoritas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seperti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perempuan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etnis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Tionghoa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 Ada 2 orang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perempuan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dalam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keanggotaan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 (Ny Maria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Ulfa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Santoso dan Ny. R.S.S.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Soenarjo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Mangoenpoespito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)—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keterwakilan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perempuan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merupakan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lompatan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sejarah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mengingat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politik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perempuan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di AS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baru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direalisasikan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setelah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Dunia Ke-2.</a:t>
            </a:r>
          </a:p>
          <a:p>
            <a:pPr algn="just" defTabSz="914400">
              <a:defRPr/>
            </a:pP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 defTabSz="914400">
              <a:buFont typeface="Arial" panose="020B0704020202020204"/>
              <a:buChar char="•"/>
              <a:defRPr/>
            </a:pP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Ada wakil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dari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Tionghoa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Liem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Koen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Hian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Tan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Oei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Tjang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Tjoei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Oei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Tjong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Houw</a:t>
            </a:r>
            <a:r>
              <a:rPr lang="en-US" dirty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285750" indent="-285750" algn="just" defTabSz="914400">
              <a:buFont typeface="Arial" panose="020B0704020202020204"/>
              <a:buChar char="•"/>
              <a:defRPr/>
            </a:pP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 defTabSz="914400">
              <a:buFont typeface="Arial" panose="020B0704020202020204"/>
              <a:buChar char="•"/>
              <a:defRPr/>
            </a:pPr>
            <a:endParaRPr lang="en-US" dirty="0">
              <a:ln w="31550" cmpd="sng">
                <a:noFill/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2" descr="Hasil Sidang Pertama BPUPKI">
            <a:extLst>
              <a:ext uri="{FF2B5EF4-FFF2-40B4-BE49-F238E27FC236}">
                <a16:creationId xmlns:a16="http://schemas.microsoft.com/office/drawing/2014/main" id="{C5A97E6B-9597-5A01-81CA-D04B6985D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1"/>
          <a:stretch/>
        </p:blipFill>
        <p:spPr bwMode="auto">
          <a:xfrm>
            <a:off x="648357" y="713678"/>
            <a:ext cx="265727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083CF-99FC-DF35-5E94-751F796C654A}"/>
              </a:ext>
            </a:extLst>
          </p:cNvPr>
          <p:cNvSpPr txBox="1"/>
          <p:nvPr/>
        </p:nvSpPr>
        <p:spPr>
          <a:xfrm>
            <a:off x="3645915" y="810493"/>
            <a:ext cx="76373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Lanjutan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….</a:t>
            </a:r>
            <a:endParaRPr lang="en-US" sz="28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9A553B6-0134-758A-F62A-ABEB272F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7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083CF-99FC-DF35-5E94-751F796C654A}"/>
              </a:ext>
            </a:extLst>
          </p:cNvPr>
          <p:cNvSpPr txBox="1"/>
          <p:nvPr/>
        </p:nvSpPr>
        <p:spPr>
          <a:xfrm>
            <a:off x="762084" y="920448"/>
            <a:ext cx="92897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Susunan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Keanggotaan</a:t>
            </a:r>
            <a:r>
              <a:rPr lang="en-US" sz="36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BPUPK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56D3B-99B1-9374-F711-79D398298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0"/>
          <a:stretch/>
        </p:blipFill>
        <p:spPr>
          <a:xfrm>
            <a:off x="762084" y="1591461"/>
            <a:ext cx="11272898" cy="475157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D32E19B-22E7-7913-671E-BB513456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58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29E-A894-4998-B7EF-17A662C37563}"/>
              </a:ext>
            </a:extLst>
          </p:cNvPr>
          <p:cNvSpPr/>
          <p:nvPr/>
        </p:nvSpPr>
        <p:spPr>
          <a:xfrm>
            <a:off x="-1859" y="713678"/>
            <a:ext cx="641195" cy="3428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93830-9F24-41B6-9672-1631727C88C3}"/>
              </a:ext>
            </a:extLst>
          </p:cNvPr>
          <p:cNvSpPr/>
          <p:nvPr/>
        </p:nvSpPr>
        <p:spPr>
          <a:xfrm>
            <a:off x="8157117" y="6521605"/>
            <a:ext cx="4033024" cy="33453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221D9C-EBE2-4ED6-81A8-C54B88B3A34C}"/>
              </a:ext>
            </a:extLst>
          </p:cNvPr>
          <p:cNvSpPr/>
          <p:nvPr/>
        </p:nvSpPr>
        <p:spPr>
          <a:xfrm>
            <a:off x="7255726" y="6521604"/>
            <a:ext cx="901390" cy="334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93256-2075-4B01-9882-E1E2BDEA410C}"/>
              </a:ext>
            </a:extLst>
          </p:cNvPr>
          <p:cNvSpPr/>
          <p:nvPr/>
        </p:nvSpPr>
        <p:spPr>
          <a:xfrm>
            <a:off x="6660993" y="6521604"/>
            <a:ext cx="594732" cy="334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D8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4DFF4-E3BB-4FF6-949F-C029249F0554}"/>
              </a:ext>
            </a:extLst>
          </p:cNvPr>
          <p:cNvSpPr txBox="1"/>
          <p:nvPr/>
        </p:nvSpPr>
        <p:spPr>
          <a:xfrm>
            <a:off x="3498133" y="789549"/>
            <a:ext cx="64877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Masa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Sidang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1 </a:t>
            </a:r>
          </a:p>
          <a:p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(29 Mei – 1 </a:t>
            </a:r>
            <a:r>
              <a:rPr lang="en-US" sz="2800" dirty="0" err="1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Juni</a:t>
            </a:r>
            <a:r>
              <a:rPr lang="en-US" sz="2800" dirty="0">
                <a:solidFill>
                  <a:srgbClr val="C00000"/>
                </a:solidFill>
                <a:latin typeface="Arial Black"/>
                <a:ea typeface="+mn-lt"/>
                <a:cs typeface="+mn-lt"/>
              </a:rPr>
              <a:t> 1945)</a:t>
            </a:r>
            <a:endParaRPr lang="en-US" sz="2000"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E9B86E-BC79-FB82-77F2-F6AAC5F54071}"/>
              </a:ext>
            </a:extLst>
          </p:cNvPr>
          <p:cNvSpPr txBox="1"/>
          <p:nvPr/>
        </p:nvSpPr>
        <p:spPr>
          <a:xfrm>
            <a:off x="3498133" y="2074421"/>
            <a:ext cx="82412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buFont typeface="Arial" panose="020B0704020202020204"/>
              <a:buChar char="•"/>
              <a:defRPr/>
            </a:pP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Setelah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dilantik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pada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tanggal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28 Mei 1945 oleh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Letjen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Yuichiro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Nagano,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keesokan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harinya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langsung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menggelar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sidang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 defTabSz="914400">
              <a:defRPr/>
            </a:pPr>
            <a:endParaRPr lang="en-US" sz="2000" dirty="0">
              <a:ln w="31550" cmpd="sng">
                <a:noFill/>
                <a:prstDash val="solid"/>
              </a:ln>
              <a:solidFill>
                <a:schemeClr val="tx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 defTabSz="914400">
              <a:buFont typeface="Arial" panose="020B0704020202020204"/>
              <a:buChar char="•"/>
              <a:defRPr/>
            </a:pP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Ketua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BPUPK,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Radjiman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Wediodiningrat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menanyakan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dasar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negara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kepada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hadirin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 defTabSz="914400">
              <a:defRPr/>
            </a:pPr>
            <a:endParaRPr lang="en-US" sz="2000" dirty="0">
              <a:ln w="31550" cmpd="sng">
                <a:noFill/>
                <a:prstDash val="solid"/>
              </a:ln>
              <a:solidFill>
                <a:schemeClr val="tx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 defTabSz="914400">
              <a:buFont typeface="Arial" panose="020B0704020202020204"/>
              <a:buChar char="•"/>
              <a:defRPr/>
            </a:pP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Ir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Soekarno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memberikan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jawaban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paling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jelas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terhadap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pertanyaan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Radjiman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tentang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dasar</a:t>
            </a:r>
            <a:r>
              <a:rPr lang="en-US" sz="2000" dirty="0">
                <a:ln w="3155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negara.</a:t>
            </a:r>
          </a:p>
          <a:p>
            <a:pPr algn="just" defTabSz="914400">
              <a:defRPr/>
            </a:pPr>
            <a:endParaRPr lang="en-US" sz="2000" dirty="0">
              <a:ln w="31550" cmpd="sng">
                <a:noFill/>
                <a:prstDash val="solid"/>
              </a:ln>
              <a:solidFill>
                <a:schemeClr val="tx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 defTabSz="914400">
              <a:buFont typeface="Arial" panose="020B0704020202020204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Dari 33 orang yang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menyampaikan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pendapat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hanya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Ir. Soekarno yang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mengemukakan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Pancasila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sebagai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</a:t>
            </a:r>
            <a:r>
              <a:rPr lang="en-US" sz="2000" b="1" i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philosofische</a:t>
            </a:r>
            <a:r>
              <a:rPr lang="en-US" sz="2000" b="1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grondslag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”(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fundamen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filsafat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), yang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menjadi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pondasi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berdirinya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negara.</a:t>
            </a:r>
          </a:p>
        </p:txBody>
      </p:sp>
      <p:pic>
        <p:nvPicPr>
          <p:cNvPr id="8194" name="Picture 2" descr="Misteri Soekarno Memilih 17 Agustus 1945 Jadi Hari Kemerdekaan">
            <a:extLst>
              <a:ext uri="{FF2B5EF4-FFF2-40B4-BE49-F238E27FC236}">
                <a16:creationId xmlns:a16="http://schemas.microsoft.com/office/drawing/2014/main" id="{26D8CF60-3E91-35F2-4F47-F52813CEF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6" y="707022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akta Menarik Seputar Proklamasi 17 Agustus 1945">
            <a:extLst>
              <a:ext uri="{FF2B5EF4-FFF2-40B4-BE49-F238E27FC236}">
                <a16:creationId xmlns:a16="http://schemas.microsoft.com/office/drawing/2014/main" id="{C24C52CB-408C-ADD9-38DF-891BF78A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2373897"/>
            <a:ext cx="2743200" cy="18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B9151F4-C4C7-3AE8-B0C5-0B383910B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82" y="158090"/>
            <a:ext cx="100965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5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2013</TotalTime>
  <Words>3514</Words>
  <Application>Microsoft Office PowerPoint</Application>
  <PresentationFormat>Widescreen</PresentationFormat>
  <Paragraphs>245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Perpetua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KEPALA PC 2</dc:creator>
  <cp:lastModifiedBy>BPIP</cp:lastModifiedBy>
  <cp:revision>1692</cp:revision>
  <cp:lastPrinted>2022-06-15T02:01:50Z</cp:lastPrinted>
  <dcterms:created xsi:type="dcterms:W3CDTF">2021-09-17T09:17:20Z</dcterms:created>
  <dcterms:modified xsi:type="dcterms:W3CDTF">2022-09-24T01:31:09Z</dcterms:modified>
</cp:coreProperties>
</file>